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98" r:id="rId3"/>
    <p:sldId id="257" r:id="rId4"/>
    <p:sldId id="258" r:id="rId5"/>
    <p:sldId id="259" r:id="rId6"/>
    <p:sldId id="261" r:id="rId7"/>
    <p:sldId id="262" r:id="rId8"/>
    <p:sldId id="263" r:id="rId9"/>
    <p:sldId id="264" r:id="rId10"/>
    <p:sldId id="265" r:id="rId11"/>
    <p:sldId id="266" r:id="rId12"/>
    <p:sldId id="267" r:id="rId13"/>
    <p:sldId id="268" r:id="rId14"/>
    <p:sldId id="271" r:id="rId15"/>
    <p:sldId id="273" r:id="rId16"/>
    <p:sldId id="275" r:id="rId17"/>
    <p:sldId id="278" r:id="rId18"/>
    <p:sldId id="274" r:id="rId19"/>
    <p:sldId id="276" r:id="rId20"/>
    <p:sldId id="277" r:id="rId21"/>
    <p:sldId id="280" r:id="rId22"/>
    <p:sldId id="281" r:id="rId23"/>
    <p:sldId id="282" r:id="rId24"/>
    <p:sldId id="283" r:id="rId25"/>
    <p:sldId id="284" r:id="rId26"/>
    <p:sldId id="285" r:id="rId27"/>
    <p:sldId id="286" r:id="rId28"/>
    <p:sldId id="287" r:id="rId29"/>
    <p:sldId id="269" r:id="rId30"/>
    <p:sldId id="291" r:id="rId31"/>
    <p:sldId id="270" r:id="rId32"/>
    <p:sldId id="288" r:id="rId33"/>
    <p:sldId id="289" r:id="rId34"/>
    <p:sldId id="290" r:id="rId35"/>
    <p:sldId id="292" r:id="rId36"/>
    <p:sldId id="293" r:id="rId37"/>
    <p:sldId id="295" r:id="rId38"/>
    <p:sldId id="294" r:id="rId39"/>
    <p:sldId id="296" r:id="rId40"/>
    <p:sldId id="297"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CEEB"/>
    <a:srgbClr val="FF0A90"/>
    <a:srgbClr val="FF97A8"/>
    <a:srgbClr val="FFBFCA"/>
    <a:srgbClr val="EAEDF0"/>
    <a:srgbClr val="D2D9E0"/>
    <a:srgbClr val="426275"/>
    <a:srgbClr val="FF0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146" autoAdjust="0"/>
  </p:normalViewPr>
  <p:slideViewPr>
    <p:cSldViewPr snapToGrid="0">
      <p:cViewPr varScale="1">
        <p:scale>
          <a:sx n="60" d="100"/>
          <a:sy n="60" d="100"/>
        </p:scale>
        <p:origin x="82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Frequency</c:v>
                </c:pt>
              </c:strCache>
            </c:strRef>
          </c:tx>
          <c:spPr>
            <a:solidFill>
              <a:schemeClr val="accent6"/>
            </a:solidFill>
            <a:ln>
              <a:noFill/>
            </a:ln>
            <a:effectLst/>
          </c:spPr>
          <c:invertIfNegative val="0"/>
          <c:cat>
            <c:strRef>
              <c:f>Sheet1!$A$2:$A$6</c:f>
              <c:strCache>
                <c:ptCount val="5"/>
                <c:pt idx="0">
                  <c:v>1 Stars</c:v>
                </c:pt>
                <c:pt idx="1">
                  <c:v>2 Stars</c:v>
                </c:pt>
                <c:pt idx="2">
                  <c:v>3 Stars</c:v>
                </c:pt>
                <c:pt idx="3">
                  <c:v>4 Stars</c:v>
                </c:pt>
                <c:pt idx="4">
                  <c:v>5 Stars</c:v>
                </c:pt>
              </c:strCache>
            </c:strRef>
          </c:cat>
          <c:val>
            <c:numRef>
              <c:f>Sheet1!$B$2:$B$6</c:f>
              <c:numCache>
                <c:formatCode>General</c:formatCode>
                <c:ptCount val="5"/>
                <c:pt idx="0">
                  <c:v>2</c:v>
                </c:pt>
                <c:pt idx="1">
                  <c:v>5</c:v>
                </c:pt>
                <c:pt idx="2">
                  <c:v>8</c:v>
                </c:pt>
                <c:pt idx="3">
                  <c:v>5</c:v>
                </c:pt>
                <c:pt idx="4">
                  <c:v>10</c:v>
                </c:pt>
              </c:numCache>
            </c:numRef>
          </c:val>
          <c:extLst xmlns:c16r2="http://schemas.microsoft.com/office/drawing/2015/06/chart">
            <c:ext xmlns:c16="http://schemas.microsoft.com/office/drawing/2014/chart" uri="{C3380CC4-5D6E-409C-BE32-E72D297353CC}">
              <c16:uniqueId val="{00000000-8FB1-4D08-B589-46AC812CB16A}"/>
            </c:ext>
          </c:extLst>
        </c:ser>
        <c:dLbls>
          <c:showLegendKey val="0"/>
          <c:showVal val="0"/>
          <c:showCatName val="0"/>
          <c:showSerName val="0"/>
          <c:showPercent val="0"/>
          <c:showBubbleSize val="0"/>
        </c:dLbls>
        <c:gapWidth val="219"/>
        <c:overlap val="-27"/>
        <c:axId val="-1094329600"/>
        <c:axId val="-1094329056"/>
      </c:barChart>
      <c:catAx>
        <c:axId val="-1094329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pPr>
            <a:endParaRPr lang="en-US"/>
          </a:p>
        </c:txPr>
        <c:crossAx val="-1094329056"/>
        <c:crosses val="autoZero"/>
        <c:auto val="1"/>
        <c:lblAlgn val="ctr"/>
        <c:lblOffset val="100"/>
        <c:noMultiLvlLbl val="0"/>
      </c:catAx>
      <c:valAx>
        <c:axId val="-10943290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94329600"/>
        <c:crosses val="autoZero"/>
        <c:crossBetween val="between"/>
      </c:valAx>
      <c:spPr>
        <a:noFill/>
        <a:ln>
          <a:noFill/>
        </a:ln>
        <a:effectLst/>
      </c:spPr>
    </c:plotArea>
    <c:plotVisOnly val="1"/>
    <c:dispBlanksAs val="gap"/>
    <c:showDLblsOverMax val="0"/>
  </c:chart>
  <c:spPr>
    <a:solidFill>
      <a:schemeClr val="bg1"/>
    </a:solidFill>
    <a:ln>
      <a:solidFill>
        <a:schemeClr val="accent6"/>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Frequency</c:v>
                </c:pt>
              </c:strCache>
            </c:strRef>
          </c:tx>
          <c:spPr>
            <a:solidFill>
              <a:schemeClr val="accent6"/>
            </a:solidFill>
            <a:ln>
              <a:noFill/>
            </a:ln>
            <a:effectLst/>
          </c:spPr>
          <c:invertIfNegative val="0"/>
          <c:cat>
            <c:strRef>
              <c:f>Sheet1!$A$2:$A$6</c:f>
              <c:strCache>
                <c:ptCount val="5"/>
                <c:pt idx="0">
                  <c:v>1 Stars</c:v>
                </c:pt>
                <c:pt idx="1">
                  <c:v>2 Stars</c:v>
                </c:pt>
                <c:pt idx="2">
                  <c:v>3 Stars</c:v>
                </c:pt>
                <c:pt idx="3">
                  <c:v>4 Stars</c:v>
                </c:pt>
                <c:pt idx="4">
                  <c:v>5 Stars</c:v>
                </c:pt>
              </c:strCache>
            </c:strRef>
          </c:cat>
          <c:val>
            <c:numRef>
              <c:f>Sheet1!$B$2:$B$6</c:f>
              <c:numCache>
                <c:formatCode>General</c:formatCode>
                <c:ptCount val="5"/>
                <c:pt idx="0">
                  <c:v>1</c:v>
                </c:pt>
                <c:pt idx="1">
                  <c:v>2</c:v>
                </c:pt>
                <c:pt idx="2">
                  <c:v>2</c:v>
                </c:pt>
                <c:pt idx="3">
                  <c:v>5</c:v>
                </c:pt>
                <c:pt idx="4">
                  <c:v>90</c:v>
                </c:pt>
              </c:numCache>
            </c:numRef>
          </c:val>
          <c:extLst xmlns:c16r2="http://schemas.microsoft.com/office/drawing/2015/06/chart">
            <c:ext xmlns:c16="http://schemas.microsoft.com/office/drawing/2014/chart" uri="{C3380CC4-5D6E-409C-BE32-E72D297353CC}">
              <c16:uniqueId val="{00000000-564B-448F-8F25-8880539C40F4}"/>
            </c:ext>
          </c:extLst>
        </c:ser>
        <c:dLbls>
          <c:showLegendKey val="0"/>
          <c:showVal val="0"/>
          <c:showCatName val="0"/>
          <c:showSerName val="0"/>
          <c:showPercent val="0"/>
          <c:showBubbleSize val="0"/>
        </c:dLbls>
        <c:gapWidth val="219"/>
        <c:overlap val="-27"/>
        <c:axId val="-1094318720"/>
        <c:axId val="-1094332320"/>
      </c:barChart>
      <c:catAx>
        <c:axId val="-1094318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pPr>
            <a:endParaRPr lang="en-US"/>
          </a:p>
        </c:txPr>
        <c:crossAx val="-1094332320"/>
        <c:crosses val="autoZero"/>
        <c:auto val="1"/>
        <c:lblAlgn val="ctr"/>
        <c:lblOffset val="100"/>
        <c:noMultiLvlLbl val="0"/>
      </c:catAx>
      <c:valAx>
        <c:axId val="-10943323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094318720"/>
        <c:crosses val="autoZero"/>
        <c:crossBetween val="between"/>
      </c:valAx>
      <c:spPr>
        <a:noFill/>
        <a:ln>
          <a:noFill/>
        </a:ln>
        <a:effectLst/>
      </c:spPr>
    </c:plotArea>
    <c:plotVisOnly val="1"/>
    <c:dispBlanksAs val="gap"/>
    <c:showDLblsOverMax val="0"/>
  </c:chart>
  <c:spPr>
    <a:solidFill>
      <a:schemeClr val="bg1"/>
    </a:solidFill>
    <a:ln>
      <a:solidFill>
        <a:schemeClr val="accent6"/>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61775-3666-4D05-AC67-DA5521C4DAD9}" type="datetimeFigureOut">
              <a:rPr lang="en-US" smtClean="0"/>
              <a:t>10/13/2019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A05C9-FD74-4D07-A5D0-276DAB608A27}" type="slidenum">
              <a:rPr lang="en-US" smtClean="0"/>
              <a:t>‹#›</a:t>
            </a:fld>
            <a:endParaRPr lang="en-US"/>
          </a:p>
        </p:txBody>
      </p:sp>
    </p:spTree>
    <p:extLst>
      <p:ext uri="{BB962C8B-B14F-4D97-AF65-F5344CB8AC3E}">
        <p14:creationId xmlns:p14="http://schemas.microsoft.com/office/powerpoint/2010/main" val="420705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a:t>
            </a:r>
            <a:r>
              <a:rPr lang="en-US" baseline="0" dirty="0" smtClean="0"/>
              <a:t> = marginal likelihood of data. This is effectively a normalizing constant that ensures the posterior distribution can be interpreted as a probability distribution whose density sums to 1</a:t>
            </a:r>
            <a:endParaRPr lang="en-US" dirty="0"/>
          </a:p>
        </p:txBody>
      </p:sp>
      <p:sp>
        <p:nvSpPr>
          <p:cNvPr id="4" name="Slide Number Placeholder 3"/>
          <p:cNvSpPr>
            <a:spLocks noGrp="1"/>
          </p:cNvSpPr>
          <p:nvPr>
            <p:ph type="sldNum" sz="quarter" idx="10"/>
          </p:nvPr>
        </p:nvSpPr>
        <p:spPr/>
        <p:txBody>
          <a:bodyPr/>
          <a:lstStyle/>
          <a:p>
            <a:fld id="{515A05C9-FD74-4D07-A5D0-276DAB608A27}" type="slidenum">
              <a:rPr lang="en-US" smtClean="0"/>
              <a:t>6</a:t>
            </a:fld>
            <a:endParaRPr lang="en-US"/>
          </a:p>
        </p:txBody>
      </p:sp>
    </p:spTree>
    <p:extLst>
      <p:ext uri="{BB962C8B-B14F-4D97-AF65-F5344CB8AC3E}">
        <p14:creationId xmlns:p14="http://schemas.microsoft.com/office/powerpoint/2010/main" val="4128413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we reallocated the 10% probability assigned to missing the shot to making the shot. The reason that MG, Make goes up more than No MG, Make is because the prior probability of MG (79%) is much higher than prior probability of ~MG (21%). Thus, our prior knowledge influences our posterior</a:t>
            </a:r>
            <a:endParaRPr lang="en-US" dirty="0"/>
          </a:p>
        </p:txBody>
      </p:sp>
      <p:sp>
        <p:nvSpPr>
          <p:cNvPr id="4" name="Slide Number Placeholder 3"/>
          <p:cNvSpPr>
            <a:spLocks noGrp="1"/>
          </p:cNvSpPr>
          <p:nvPr>
            <p:ph type="sldNum" sz="quarter" idx="10"/>
          </p:nvPr>
        </p:nvSpPr>
        <p:spPr/>
        <p:txBody>
          <a:bodyPr/>
          <a:lstStyle/>
          <a:p>
            <a:fld id="{515A05C9-FD74-4D07-A5D0-276DAB608A27}" type="slidenum">
              <a:rPr lang="en-US" smtClean="0"/>
              <a:t>21</a:t>
            </a:fld>
            <a:endParaRPr lang="en-US"/>
          </a:p>
        </p:txBody>
      </p:sp>
    </p:spTree>
    <p:extLst>
      <p:ext uri="{BB962C8B-B14F-4D97-AF65-F5344CB8AC3E}">
        <p14:creationId xmlns:p14="http://schemas.microsoft.com/office/powerpoint/2010/main" val="3622959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6">
            <a:alpha val="25000"/>
          </a:schemeClr>
        </a:solidFill>
        <a:effectLst/>
      </p:bgPr>
    </p:bg>
    <p:spTree>
      <p:nvGrpSpPr>
        <p:cNvPr id="1" name=""/>
        <p:cNvGrpSpPr/>
        <p:nvPr/>
      </p:nvGrpSpPr>
      <p:grpSpPr>
        <a:xfrm>
          <a:off x="0" y="0"/>
          <a:ext cx="0" cy="0"/>
          <a:chOff x="0" y="0"/>
          <a:chExt cx="0" cy="0"/>
        </a:xfrm>
      </p:grpSpPr>
      <p:sp>
        <p:nvSpPr>
          <p:cNvPr id="11" name="Rectangle 10"/>
          <p:cNvSpPr/>
          <p:nvPr/>
        </p:nvSpPr>
        <p:spPr>
          <a:xfrm>
            <a:off x="3577057" y="4"/>
            <a:ext cx="5566943" cy="4317470"/>
          </a:xfrm>
          <a:prstGeom prst="rect">
            <a:avLst/>
          </a:prstGeom>
          <a:pattFill prst="dotGrid">
            <a:fgClr>
              <a:schemeClr val="accent6">
                <a:lumMod val="40000"/>
                <a:lumOff val="60000"/>
              </a:schemeClr>
            </a:fgClr>
            <a:bgClr>
              <a:schemeClr val="bg1"/>
            </a:bgClr>
          </a:patt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731628" y="610927"/>
            <a:ext cx="5257800" cy="3095624"/>
          </a:xfrm>
        </p:spPr>
        <p:txBody>
          <a:bodyPr>
            <a:normAutofit/>
            <a:scene3d>
              <a:camera prst="orthographicFront"/>
              <a:lightRig rig="threePt" dir="t"/>
            </a:scene3d>
          </a:bodyPr>
          <a:lstStyle>
            <a:lvl1pPr>
              <a:defRPr sz="6000" b="1" cap="small" baseline="0">
                <a:solidFill>
                  <a:schemeClr val="accent6"/>
                </a:solidFill>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smtClean="0"/>
              <a:t>Click to edit Master title style</a:t>
            </a:r>
            <a:endParaRPr lang="en-US" dirty="0"/>
          </a:p>
        </p:txBody>
      </p:sp>
      <p:sp>
        <p:nvSpPr>
          <p:cNvPr id="3" name="Subtitle 2"/>
          <p:cNvSpPr>
            <a:spLocks noGrp="1"/>
          </p:cNvSpPr>
          <p:nvPr>
            <p:ph type="subTitle" idx="1"/>
          </p:nvPr>
        </p:nvSpPr>
        <p:spPr>
          <a:xfrm>
            <a:off x="3884028" y="4978138"/>
            <a:ext cx="4953000" cy="1219200"/>
          </a:xfrm>
        </p:spPr>
        <p:txBody>
          <a:bodyPr>
            <a:normAutofit/>
          </a:bodyPr>
          <a:lstStyle>
            <a:lvl1pPr marL="0" indent="0" algn="ctr">
              <a:buNone/>
              <a:defRPr sz="360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5" name="Straight Connector 4"/>
          <p:cNvCxnSpPr/>
          <p:nvPr/>
        </p:nvCxnSpPr>
        <p:spPr>
          <a:xfrm>
            <a:off x="3577057" y="-185530"/>
            <a:ext cx="0" cy="7182678"/>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a:srcRect r="2523"/>
          <a:stretch/>
        </p:blipFill>
        <p:spPr>
          <a:xfrm>
            <a:off x="0" y="3"/>
            <a:ext cx="3565321" cy="2285995"/>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b="17431"/>
          <a:stretch/>
        </p:blipFill>
        <p:spPr>
          <a:xfrm>
            <a:off x="-48485" y="2285999"/>
            <a:ext cx="3625541" cy="2286001"/>
          </a:xfrm>
          <a:prstGeom prst="rect">
            <a:avLst/>
          </a:prstGeom>
        </p:spPr>
      </p:pic>
      <p:cxnSp>
        <p:nvCxnSpPr>
          <p:cNvPr id="13" name="Straight Connector 12"/>
          <p:cNvCxnSpPr/>
          <p:nvPr/>
        </p:nvCxnSpPr>
        <p:spPr>
          <a:xfrm flipH="1">
            <a:off x="3577057" y="4317474"/>
            <a:ext cx="567296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4"/>
          <a:srcRect l="22240" r="22240" b="7546"/>
          <a:stretch/>
        </p:blipFill>
        <p:spPr>
          <a:xfrm>
            <a:off x="0" y="4571994"/>
            <a:ext cx="3577056" cy="2273424"/>
          </a:xfrm>
          <a:prstGeom prst="rect">
            <a:avLst/>
          </a:prstGeom>
        </p:spPr>
      </p:pic>
      <p:cxnSp>
        <p:nvCxnSpPr>
          <p:cNvPr id="46" name="Straight Connector 45"/>
          <p:cNvCxnSpPr/>
          <p:nvPr/>
        </p:nvCxnSpPr>
        <p:spPr>
          <a:xfrm flipH="1" flipV="1">
            <a:off x="-198783" y="2285999"/>
            <a:ext cx="3775841" cy="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198783" y="4571999"/>
            <a:ext cx="3775841" cy="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77057" y="-185530"/>
            <a:ext cx="0" cy="7182678"/>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0846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21BA0E-3A8F-4B34-96E7-67D998C707A2}" type="datetimeFigureOut">
              <a:rPr lang="en-US" smtClean="0"/>
              <a:t>10/13/2019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B9584-87BA-46A7-8E9C-044C06071227}" type="slidenum">
              <a:rPr lang="en-US" smtClean="0"/>
              <a:t>‹#›</a:t>
            </a:fld>
            <a:endParaRPr lang="en-US"/>
          </a:p>
        </p:txBody>
      </p:sp>
    </p:spTree>
    <p:extLst>
      <p:ext uri="{BB962C8B-B14F-4D97-AF65-F5344CB8AC3E}">
        <p14:creationId xmlns:p14="http://schemas.microsoft.com/office/powerpoint/2010/main" val="36085709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21BA0E-3A8F-4B34-96E7-67D998C707A2}" type="datetimeFigureOut">
              <a:rPr lang="en-US" smtClean="0"/>
              <a:t>10/13/2019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B9584-87BA-46A7-8E9C-044C06071227}" type="slidenum">
              <a:rPr lang="en-US" smtClean="0"/>
              <a:t>‹#›</a:t>
            </a:fld>
            <a:endParaRPr lang="en-US"/>
          </a:p>
        </p:txBody>
      </p:sp>
    </p:spTree>
    <p:extLst>
      <p:ext uri="{BB962C8B-B14F-4D97-AF65-F5344CB8AC3E}">
        <p14:creationId xmlns:p14="http://schemas.microsoft.com/office/powerpoint/2010/main" val="56006271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2743200" cy="1162050"/>
          </a:xfrm>
        </p:spPr>
        <p:txBody>
          <a:bodyPr lIns="91440" tIns="91440" rIns="182880" anchor="t">
            <a:normAutofit/>
          </a:bodyPr>
          <a:lstStyle>
            <a:lvl1pPr algn="r">
              <a:defRPr sz="1200" b="1">
                <a:solidFill>
                  <a:schemeClr val="bg1">
                    <a:lumMod val="7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990911" y="92764"/>
            <a:ext cx="6060324" cy="6765235"/>
          </a:xfrm>
        </p:spPr>
        <p:txBody>
          <a:bodyPr>
            <a:normAutofit/>
          </a:bodyPr>
          <a:lstStyle>
            <a:lvl1pPr marL="225425" indent="-225425">
              <a:buClr>
                <a:schemeClr val="accent3"/>
              </a:buClr>
              <a:defRPr sz="2800">
                <a:latin typeface="Californian FB" pitchFamily="18" charset="0"/>
              </a:defRPr>
            </a:lvl1pPr>
            <a:lvl2pPr marL="623888" indent="-285750">
              <a:buClr>
                <a:schemeClr val="accent4"/>
              </a:buClr>
              <a:defRPr sz="2400">
                <a:latin typeface="Californian FB" pitchFamily="18" charset="0"/>
              </a:defRPr>
            </a:lvl2pPr>
            <a:lvl3pPr marL="862013" indent="-225425">
              <a:buClr>
                <a:srgbClr val="0070C0"/>
              </a:buClr>
              <a:buFont typeface="Calibri" pitchFamily="34" charset="0"/>
              <a:buChar char="»"/>
              <a:defRPr sz="2000">
                <a:latin typeface="Californian FB" pitchFamily="18" charset="0"/>
              </a:defRPr>
            </a:lvl3pPr>
            <a:lvl4pPr marL="1136650" indent="-228600">
              <a:defRPr sz="1800">
                <a:latin typeface="Californian FB" pitchFamily="18" charset="0"/>
              </a:defRPr>
            </a:lvl4pPr>
            <a:lvl5pPr marL="1431925" indent="-279400">
              <a:defRPr sz="1800">
                <a:latin typeface="Californian FB" pitchFamily="18" charset="0"/>
              </a:defRPr>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 y="1162051"/>
            <a:ext cx="2743200" cy="4536384"/>
          </a:xfrm>
        </p:spPr>
        <p:txBody>
          <a:bodyPr lIns="91440" rIns="182880" anchor="ctr">
            <a:normAutofit/>
          </a:bodyPr>
          <a:lstStyle>
            <a:lvl1pPr marL="0" indent="0" algn="r">
              <a:buNone/>
              <a:defRPr sz="3600" b="1">
                <a:ln>
                  <a:solidFill>
                    <a:srgbClr val="18453B"/>
                  </a:solidFill>
                </a:ln>
                <a:solidFill>
                  <a:srgbClr val="18453B"/>
                </a:solidFill>
                <a:latin typeface="Candar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173155873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p:cNvSpPr/>
          <p:nvPr/>
        </p:nvSpPr>
        <p:spPr>
          <a:xfrm>
            <a:off x="0" y="6492875"/>
            <a:ext cx="9144000" cy="38314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8660" y="155370"/>
            <a:ext cx="8620539" cy="825292"/>
          </a:xfrm>
        </p:spPr>
        <p:txBody>
          <a:bodyPr anchor="b" anchorCtr="0">
            <a:normAutofit/>
          </a:bodyPr>
          <a:lstStyle>
            <a:lvl1pPr algn="l">
              <a:defRPr lang="en-US" sz="3600" b="1" kern="1200" dirty="0">
                <a:ln>
                  <a:solidFill>
                    <a:schemeClr val="bg1"/>
                  </a:solidFill>
                </a:ln>
                <a:solidFill>
                  <a:schemeClr val="bg1"/>
                </a:solidFill>
                <a:latin typeface="Candara" pitchFamily="34" charset="0"/>
                <a:ea typeface="+mn-ea"/>
                <a:cs typeface="+mn-cs"/>
              </a:defRPr>
            </a:lvl1pPr>
          </a:lstStyle>
          <a:p>
            <a:r>
              <a:rPr lang="en-US" smtClean="0"/>
              <a:t>Click to edit Master title style</a:t>
            </a:r>
            <a:endParaRPr lang="en-US" dirty="0"/>
          </a:p>
        </p:txBody>
      </p:sp>
      <p:sp>
        <p:nvSpPr>
          <p:cNvPr id="9" name="Content Placeholder 2"/>
          <p:cNvSpPr>
            <a:spLocks noGrp="1"/>
          </p:cNvSpPr>
          <p:nvPr>
            <p:ph idx="1"/>
          </p:nvPr>
        </p:nvSpPr>
        <p:spPr>
          <a:xfrm>
            <a:off x="165652" y="1492494"/>
            <a:ext cx="8812696" cy="5365505"/>
          </a:xfrm>
        </p:spPr>
        <p:txBody>
          <a:bodyPr>
            <a:normAutofit/>
          </a:bodyPr>
          <a:lstStyle>
            <a:lvl1pPr marL="225425" indent="-225425">
              <a:buClr>
                <a:schemeClr val="accent3"/>
              </a:buClr>
              <a:defRPr sz="2800">
                <a:latin typeface="Californian FB" pitchFamily="18" charset="0"/>
              </a:defRPr>
            </a:lvl1pPr>
            <a:lvl2pPr marL="623888" indent="-285750">
              <a:buClr>
                <a:schemeClr val="accent4"/>
              </a:buClr>
              <a:defRPr sz="2400">
                <a:latin typeface="Californian FB" pitchFamily="18" charset="0"/>
              </a:defRPr>
            </a:lvl2pPr>
            <a:lvl3pPr marL="862013" indent="-225425">
              <a:buClr>
                <a:srgbClr val="0070C0"/>
              </a:buClr>
              <a:buFont typeface="Calibri" pitchFamily="34" charset="0"/>
              <a:buChar char="»"/>
              <a:defRPr sz="2000">
                <a:latin typeface="Californian FB" pitchFamily="18" charset="0"/>
              </a:defRPr>
            </a:lvl3pPr>
            <a:lvl4pPr marL="1136650" indent="-228600">
              <a:defRPr sz="1800">
                <a:latin typeface="Californian FB" pitchFamily="18" charset="0"/>
              </a:defRPr>
            </a:lvl4pPr>
            <a:lvl5pPr marL="1431925" indent="-279400">
              <a:defRPr sz="1800">
                <a:latin typeface="Californian FB" pitchFamily="18" charset="0"/>
              </a:defRPr>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txBox="1">
            <a:spLocks/>
          </p:cNvSpPr>
          <p:nvPr/>
        </p:nvSpPr>
        <p:spPr>
          <a:xfrm>
            <a:off x="609600" y="2520882"/>
            <a:ext cx="8229600" cy="964095"/>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lang="en-US" sz="3600" b="1" kern="1200" dirty="0">
                <a:ln>
                  <a:solidFill>
                    <a:srgbClr val="18453B"/>
                  </a:solidFill>
                </a:ln>
                <a:solidFill>
                  <a:srgbClr val="18453B"/>
                </a:solidFill>
                <a:latin typeface="Candara" pitchFamily="34" charset="0"/>
                <a:ea typeface="+mn-ea"/>
                <a:cs typeface="+mn-cs"/>
              </a:defRPr>
            </a:lvl1pPr>
          </a:lstStyle>
          <a:p>
            <a:endParaRPr lang="en-US" dirty="0"/>
          </a:p>
        </p:txBody>
      </p:sp>
      <p:sp>
        <p:nvSpPr>
          <p:cNvPr id="5" name="Rectangle 4"/>
          <p:cNvSpPr/>
          <p:nvPr/>
        </p:nvSpPr>
        <p:spPr>
          <a:xfrm>
            <a:off x="0" y="6492875"/>
            <a:ext cx="9144000" cy="383145"/>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18"/>
          <p:cNvSpPr>
            <a:spLocks noGrp="1"/>
          </p:cNvSpPr>
          <p:nvPr>
            <p:ph type="sldNum" sz="quarter" idx="12"/>
          </p:nvPr>
        </p:nvSpPr>
        <p:spPr>
          <a:xfrm>
            <a:off x="7010400" y="6492875"/>
            <a:ext cx="2133600" cy="365125"/>
          </a:xfrm>
        </p:spPr>
        <p:txBody>
          <a:bodyPr/>
          <a:lstStyle>
            <a:lvl1pPr>
              <a:defRPr>
                <a:solidFill>
                  <a:schemeClr val="accent6"/>
                </a:solidFill>
              </a:defRPr>
            </a:lvl1pPr>
          </a:lstStyle>
          <a:p>
            <a:fld id="{B40B9584-87BA-46A7-8E9C-044C06071227}" type="slidenum">
              <a:rPr lang="en-US" smtClean="0"/>
              <a:t>‹#›</a:t>
            </a:fld>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8840" y="6561601"/>
            <a:ext cx="1267933" cy="228600"/>
          </a:xfrm>
          <a:prstGeom prst="rect">
            <a:avLst/>
          </a:prstGeom>
        </p:spPr>
      </p:pic>
    </p:spTree>
    <p:extLst>
      <p:ext uri="{BB962C8B-B14F-4D97-AF65-F5344CB8AC3E}">
        <p14:creationId xmlns:p14="http://schemas.microsoft.com/office/powerpoint/2010/main" val="36370001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Vertical Title with Content">
    <p:spTree>
      <p:nvGrpSpPr>
        <p:cNvPr id="1" name=""/>
        <p:cNvGrpSpPr/>
        <p:nvPr/>
      </p:nvGrpSpPr>
      <p:grpSpPr>
        <a:xfrm>
          <a:off x="0" y="0"/>
          <a:ext cx="0" cy="0"/>
          <a:chOff x="0" y="0"/>
          <a:chExt cx="0" cy="0"/>
        </a:xfrm>
      </p:grpSpPr>
      <p:sp>
        <p:nvSpPr>
          <p:cNvPr id="18" name="Rectangle 17"/>
          <p:cNvSpPr/>
          <p:nvPr/>
        </p:nvSpPr>
        <p:spPr>
          <a:xfrm>
            <a:off x="2743200" y="6492875"/>
            <a:ext cx="6400800" cy="383145"/>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2743200" cy="6876020"/>
          </a:xfrm>
          <a:prstGeom prst="rect">
            <a:avLst/>
          </a:prstGeom>
          <a:solidFill>
            <a:schemeClr val="tx2"/>
          </a:solidFill>
          <a:ln>
            <a:noFill/>
          </a:ln>
          <a:effectLst>
            <a:outerShdw blurRad="381000" dist="88900" sx="101000" sy="101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t"/>
          <a:lstStyle/>
          <a:p>
            <a:pPr algn="ctr"/>
            <a:endParaRPr lang="en-US" sz="1050"/>
          </a:p>
        </p:txBody>
      </p:sp>
      <p:sp>
        <p:nvSpPr>
          <p:cNvPr id="9" name="Isosceles Triangle 8"/>
          <p:cNvSpPr/>
          <p:nvPr/>
        </p:nvSpPr>
        <p:spPr>
          <a:xfrm rot="5400000" flipH="1">
            <a:off x="2433687" y="191166"/>
            <a:ext cx="827902" cy="286545"/>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35799" y="92764"/>
            <a:ext cx="6015435" cy="6765235"/>
          </a:xfrm>
        </p:spPr>
        <p:txBody>
          <a:bodyPr>
            <a:normAutofit/>
          </a:bodyPr>
          <a:lstStyle>
            <a:lvl1pPr marL="225425" indent="-225425">
              <a:buClr>
                <a:schemeClr val="accent3"/>
              </a:buClr>
              <a:defRPr sz="2800">
                <a:latin typeface="Californian FB" pitchFamily="18" charset="0"/>
              </a:defRPr>
            </a:lvl1pPr>
            <a:lvl2pPr marL="623888" indent="-285750">
              <a:buClr>
                <a:schemeClr val="accent4"/>
              </a:buClr>
              <a:defRPr sz="2400">
                <a:latin typeface="Californian FB" pitchFamily="18" charset="0"/>
              </a:defRPr>
            </a:lvl2pPr>
            <a:lvl3pPr marL="862013" indent="-225425">
              <a:buClr>
                <a:srgbClr val="0070C0"/>
              </a:buClr>
              <a:buFont typeface="Calibri" pitchFamily="34" charset="0"/>
              <a:buChar char="»"/>
              <a:defRPr sz="2000">
                <a:latin typeface="Californian FB" pitchFamily="18" charset="0"/>
              </a:defRPr>
            </a:lvl3pPr>
            <a:lvl4pPr marL="1136650" indent="-228600">
              <a:defRPr sz="1800">
                <a:latin typeface="Californian FB" pitchFamily="18" charset="0"/>
              </a:defRPr>
            </a:lvl4pPr>
            <a:lvl5pPr marL="1431925" indent="-279400">
              <a:defRPr sz="1800">
                <a:latin typeface="Californian FB" pitchFamily="18" charset="0"/>
              </a:defRPr>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 y="6127630"/>
            <a:ext cx="2704365" cy="748390"/>
          </a:xfrm>
        </p:spPr>
        <p:txBody>
          <a:bodyPr lIns="137160" rIns="137160" anchor="ctr">
            <a:normAutofit/>
          </a:bodyPr>
          <a:lstStyle>
            <a:lvl1pPr marL="0" indent="0" algn="l">
              <a:buFont typeface="Arial" pitchFamily="34" charset="0"/>
              <a:buNone/>
              <a:defRPr sz="1200" b="0" cap="none" spc="0">
                <a:ln>
                  <a:noFill/>
                </a:ln>
                <a:solidFill>
                  <a:schemeClr val="bg1">
                    <a:lumMod val="75000"/>
                  </a:schemeClr>
                </a:solidFill>
                <a:effectLst/>
                <a:latin typeface="Candar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Slide Number Placeholder 18"/>
          <p:cNvSpPr>
            <a:spLocks noGrp="1"/>
          </p:cNvSpPr>
          <p:nvPr>
            <p:ph type="sldNum" sz="quarter" idx="12"/>
          </p:nvPr>
        </p:nvSpPr>
        <p:spPr/>
        <p:txBody>
          <a:bodyPr/>
          <a:lstStyle>
            <a:lvl1pPr>
              <a:defRPr>
                <a:solidFill>
                  <a:schemeClr val="accent6"/>
                </a:solidFill>
              </a:defRPr>
            </a:lvl1pPr>
          </a:lstStyle>
          <a:p>
            <a:fld id="{B40B9584-87BA-46A7-8E9C-044C06071227}" type="slidenum">
              <a:rPr lang="en-US" smtClean="0"/>
              <a:t>‹#›</a:t>
            </a:fld>
            <a:endParaRPr lang="en-US"/>
          </a:p>
        </p:txBody>
      </p:sp>
      <p:sp>
        <p:nvSpPr>
          <p:cNvPr id="25" name="Rectangle 25"/>
          <p:cNvSpPr/>
          <p:nvPr/>
        </p:nvSpPr>
        <p:spPr>
          <a:xfrm rot="16200000" flipH="1">
            <a:off x="-2095805" y="1866553"/>
            <a:ext cx="7049809" cy="3171363"/>
          </a:xfrm>
          <a:custGeom>
            <a:avLst/>
            <a:gdLst>
              <a:gd name="connsiteX0" fmla="*/ 0 w 341628"/>
              <a:gd name="connsiteY0" fmla="*/ 0 h 230003"/>
              <a:gd name="connsiteX1" fmla="*/ 341628 w 341628"/>
              <a:gd name="connsiteY1" fmla="*/ 0 h 230003"/>
              <a:gd name="connsiteX2" fmla="*/ 341628 w 341628"/>
              <a:gd name="connsiteY2" fmla="*/ 230003 h 230003"/>
              <a:gd name="connsiteX3" fmla="*/ 0 w 341628"/>
              <a:gd name="connsiteY3" fmla="*/ 230003 h 230003"/>
              <a:gd name="connsiteX4" fmla="*/ 0 w 341628"/>
              <a:gd name="connsiteY4" fmla="*/ 0 h 230003"/>
              <a:gd name="connsiteX0" fmla="*/ 11220 w 341628"/>
              <a:gd name="connsiteY0" fmla="*/ 0 h 448786"/>
              <a:gd name="connsiteX1" fmla="*/ 341628 w 341628"/>
              <a:gd name="connsiteY1" fmla="*/ 218783 h 448786"/>
              <a:gd name="connsiteX2" fmla="*/ 341628 w 341628"/>
              <a:gd name="connsiteY2" fmla="*/ 448786 h 448786"/>
              <a:gd name="connsiteX3" fmla="*/ 0 w 341628"/>
              <a:gd name="connsiteY3" fmla="*/ 448786 h 448786"/>
              <a:gd name="connsiteX4" fmla="*/ 11220 w 341628"/>
              <a:gd name="connsiteY4" fmla="*/ 0 h 448786"/>
              <a:gd name="connsiteX0" fmla="*/ 11220 w 2450919"/>
              <a:gd name="connsiteY0" fmla="*/ 151465 h 600251"/>
              <a:gd name="connsiteX1" fmla="*/ 2450919 w 2450919"/>
              <a:gd name="connsiteY1" fmla="*/ 0 h 600251"/>
              <a:gd name="connsiteX2" fmla="*/ 341628 w 2450919"/>
              <a:gd name="connsiteY2" fmla="*/ 600251 h 600251"/>
              <a:gd name="connsiteX3" fmla="*/ 0 w 2450919"/>
              <a:gd name="connsiteY3" fmla="*/ 600251 h 600251"/>
              <a:gd name="connsiteX4" fmla="*/ 11220 w 2450919"/>
              <a:gd name="connsiteY4" fmla="*/ 151465 h 600251"/>
              <a:gd name="connsiteX0" fmla="*/ 0 w 2439699"/>
              <a:gd name="connsiteY0" fmla="*/ 151465 h 600251"/>
              <a:gd name="connsiteX1" fmla="*/ 2439699 w 2439699"/>
              <a:gd name="connsiteY1" fmla="*/ 0 h 600251"/>
              <a:gd name="connsiteX2" fmla="*/ 330408 w 2439699"/>
              <a:gd name="connsiteY2" fmla="*/ 600251 h 600251"/>
              <a:gd name="connsiteX3" fmla="*/ 403906 w 2439699"/>
              <a:gd name="connsiteY3" fmla="*/ 426346 h 600251"/>
              <a:gd name="connsiteX4" fmla="*/ 0 w 2439699"/>
              <a:gd name="connsiteY4" fmla="*/ 151465 h 600251"/>
              <a:gd name="connsiteX0" fmla="*/ 0 w 2439699"/>
              <a:gd name="connsiteY0" fmla="*/ 151465 h 426346"/>
              <a:gd name="connsiteX1" fmla="*/ 2439699 w 2439699"/>
              <a:gd name="connsiteY1" fmla="*/ 0 h 426346"/>
              <a:gd name="connsiteX2" fmla="*/ 818462 w 2439699"/>
              <a:gd name="connsiteY2" fmla="*/ 134636 h 426346"/>
              <a:gd name="connsiteX3" fmla="*/ 403906 w 2439699"/>
              <a:gd name="connsiteY3" fmla="*/ 426346 h 426346"/>
              <a:gd name="connsiteX4" fmla="*/ 0 w 2439699"/>
              <a:gd name="connsiteY4" fmla="*/ 151465 h 426346"/>
              <a:gd name="connsiteX0" fmla="*/ 0 w 5923395"/>
              <a:gd name="connsiteY0" fmla="*/ 16829 h 291710"/>
              <a:gd name="connsiteX1" fmla="*/ 5923395 w 5923395"/>
              <a:gd name="connsiteY1" fmla="*/ 28048 h 291710"/>
              <a:gd name="connsiteX2" fmla="*/ 818462 w 5923395"/>
              <a:gd name="connsiteY2" fmla="*/ 0 h 291710"/>
              <a:gd name="connsiteX3" fmla="*/ 403906 w 5923395"/>
              <a:gd name="connsiteY3" fmla="*/ 291710 h 291710"/>
              <a:gd name="connsiteX4" fmla="*/ 0 w 5923395"/>
              <a:gd name="connsiteY4" fmla="*/ 16829 h 291710"/>
              <a:gd name="connsiteX0" fmla="*/ 0 w 9356603"/>
              <a:gd name="connsiteY0" fmla="*/ 16829 h 291710"/>
              <a:gd name="connsiteX1" fmla="*/ 9356603 w 9356603"/>
              <a:gd name="connsiteY1" fmla="*/ 5609 h 291710"/>
              <a:gd name="connsiteX2" fmla="*/ 818462 w 9356603"/>
              <a:gd name="connsiteY2" fmla="*/ 0 h 291710"/>
              <a:gd name="connsiteX3" fmla="*/ 403906 w 9356603"/>
              <a:gd name="connsiteY3" fmla="*/ 291710 h 291710"/>
              <a:gd name="connsiteX4" fmla="*/ 0 w 9356603"/>
              <a:gd name="connsiteY4" fmla="*/ 16829 h 291710"/>
              <a:gd name="connsiteX0" fmla="*/ 0 w 9356603"/>
              <a:gd name="connsiteY0" fmla="*/ 16829 h 291710"/>
              <a:gd name="connsiteX1" fmla="*/ 470654 w 9356603"/>
              <a:gd name="connsiteY1" fmla="*/ 16830 h 291710"/>
              <a:gd name="connsiteX2" fmla="*/ 9356603 w 9356603"/>
              <a:gd name="connsiteY2" fmla="*/ 5609 h 291710"/>
              <a:gd name="connsiteX3" fmla="*/ 818462 w 9356603"/>
              <a:gd name="connsiteY3" fmla="*/ 0 h 291710"/>
              <a:gd name="connsiteX4" fmla="*/ 403906 w 9356603"/>
              <a:gd name="connsiteY4" fmla="*/ 291710 h 291710"/>
              <a:gd name="connsiteX5" fmla="*/ 0 w 9356603"/>
              <a:gd name="connsiteY5" fmla="*/ 16829 h 291710"/>
              <a:gd name="connsiteX0" fmla="*/ 0 w 9356603"/>
              <a:gd name="connsiteY0" fmla="*/ 1346355 h 1621236"/>
              <a:gd name="connsiteX1" fmla="*/ 5039 w 9356603"/>
              <a:gd name="connsiteY1" fmla="*/ 0 h 1621236"/>
              <a:gd name="connsiteX2" fmla="*/ 9356603 w 9356603"/>
              <a:gd name="connsiteY2" fmla="*/ 1335135 h 1621236"/>
              <a:gd name="connsiteX3" fmla="*/ 818462 w 9356603"/>
              <a:gd name="connsiteY3" fmla="*/ 1329526 h 1621236"/>
              <a:gd name="connsiteX4" fmla="*/ 403906 w 9356603"/>
              <a:gd name="connsiteY4" fmla="*/ 1621236 h 1621236"/>
              <a:gd name="connsiteX5" fmla="*/ 0 w 9356603"/>
              <a:gd name="connsiteY5" fmla="*/ 1346355 h 1621236"/>
              <a:gd name="connsiteX0" fmla="*/ 0 w 9356603"/>
              <a:gd name="connsiteY0" fmla="*/ 1346355 h 1621236"/>
              <a:gd name="connsiteX1" fmla="*/ 5039 w 9356603"/>
              <a:gd name="connsiteY1" fmla="*/ 0 h 1621236"/>
              <a:gd name="connsiteX2" fmla="*/ 8930256 w 9356603"/>
              <a:gd name="connsiteY2" fmla="*/ 1267819 h 1621236"/>
              <a:gd name="connsiteX3" fmla="*/ 9356603 w 9356603"/>
              <a:gd name="connsiteY3" fmla="*/ 1335135 h 1621236"/>
              <a:gd name="connsiteX4" fmla="*/ 818462 w 9356603"/>
              <a:gd name="connsiteY4" fmla="*/ 1329526 h 1621236"/>
              <a:gd name="connsiteX5" fmla="*/ 403906 w 9356603"/>
              <a:gd name="connsiteY5" fmla="*/ 1621236 h 1621236"/>
              <a:gd name="connsiteX6" fmla="*/ 0 w 9356603"/>
              <a:gd name="connsiteY6" fmla="*/ 1346355 h 1621236"/>
              <a:gd name="connsiteX0" fmla="*/ 0 w 9356603"/>
              <a:gd name="connsiteY0" fmla="*/ 1346355 h 1621236"/>
              <a:gd name="connsiteX1" fmla="*/ 5039 w 9356603"/>
              <a:gd name="connsiteY1" fmla="*/ 0 h 1621236"/>
              <a:gd name="connsiteX2" fmla="*/ 9345383 w 9356603"/>
              <a:gd name="connsiteY2" fmla="*/ 22440 h 1621236"/>
              <a:gd name="connsiteX3" fmla="*/ 9356603 w 9356603"/>
              <a:gd name="connsiteY3" fmla="*/ 1335135 h 1621236"/>
              <a:gd name="connsiteX4" fmla="*/ 818462 w 9356603"/>
              <a:gd name="connsiteY4" fmla="*/ 1329526 h 1621236"/>
              <a:gd name="connsiteX5" fmla="*/ 403906 w 9356603"/>
              <a:gd name="connsiteY5" fmla="*/ 1621236 h 1621236"/>
              <a:gd name="connsiteX6" fmla="*/ 0 w 9356603"/>
              <a:gd name="connsiteY6" fmla="*/ 1346355 h 1621236"/>
              <a:gd name="connsiteX0" fmla="*/ 0 w 9345383"/>
              <a:gd name="connsiteY0" fmla="*/ 1346355 h 1621236"/>
              <a:gd name="connsiteX1" fmla="*/ 5039 w 9345383"/>
              <a:gd name="connsiteY1" fmla="*/ 0 h 1621236"/>
              <a:gd name="connsiteX2" fmla="*/ 9345383 w 9345383"/>
              <a:gd name="connsiteY2" fmla="*/ 22440 h 1621236"/>
              <a:gd name="connsiteX3" fmla="*/ 7040461 w 9345383"/>
              <a:gd name="connsiteY3" fmla="*/ 1330114 h 1621236"/>
              <a:gd name="connsiteX4" fmla="*/ 818462 w 9345383"/>
              <a:gd name="connsiteY4" fmla="*/ 1329526 h 1621236"/>
              <a:gd name="connsiteX5" fmla="*/ 403906 w 9345383"/>
              <a:gd name="connsiteY5" fmla="*/ 1621236 h 1621236"/>
              <a:gd name="connsiteX6" fmla="*/ 0 w 9345383"/>
              <a:gd name="connsiteY6" fmla="*/ 1346355 h 1621236"/>
              <a:gd name="connsiteX0" fmla="*/ 0 w 7049338"/>
              <a:gd name="connsiteY0" fmla="*/ 2896482 h 3171363"/>
              <a:gd name="connsiteX1" fmla="*/ 5039 w 7049338"/>
              <a:gd name="connsiteY1" fmla="*/ 1550127 h 3171363"/>
              <a:gd name="connsiteX2" fmla="*/ 7049338 w 7049338"/>
              <a:gd name="connsiteY2" fmla="*/ 0 h 3171363"/>
              <a:gd name="connsiteX3" fmla="*/ 7040461 w 7049338"/>
              <a:gd name="connsiteY3" fmla="*/ 2880241 h 3171363"/>
              <a:gd name="connsiteX4" fmla="*/ 818462 w 7049338"/>
              <a:gd name="connsiteY4" fmla="*/ 2879653 h 3171363"/>
              <a:gd name="connsiteX5" fmla="*/ 403906 w 7049338"/>
              <a:gd name="connsiteY5" fmla="*/ 3171363 h 3171363"/>
              <a:gd name="connsiteX6" fmla="*/ 0 w 7049338"/>
              <a:gd name="connsiteY6" fmla="*/ 2896482 h 3171363"/>
              <a:gd name="connsiteX0" fmla="*/ 0 w 7049338"/>
              <a:gd name="connsiteY0" fmla="*/ 2896482 h 3171363"/>
              <a:gd name="connsiteX1" fmla="*/ 15087 w 7049338"/>
              <a:gd name="connsiteY1" fmla="*/ 42874 h 3171363"/>
              <a:gd name="connsiteX2" fmla="*/ 7049338 w 7049338"/>
              <a:gd name="connsiteY2" fmla="*/ 0 h 3171363"/>
              <a:gd name="connsiteX3" fmla="*/ 7040461 w 7049338"/>
              <a:gd name="connsiteY3" fmla="*/ 2880241 h 3171363"/>
              <a:gd name="connsiteX4" fmla="*/ 818462 w 7049338"/>
              <a:gd name="connsiteY4" fmla="*/ 2879653 h 3171363"/>
              <a:gd name="connsiteX5" fmla="*/ 403906 w 7049338"/>
              <a:gd name="connsiteY5" fmla="*/ 3171363 h 3171363"/>
              <a:gd name="connsiteX6" fmla="*/ 0 w 7049338"/>
              <a:gd name="connsiteY6" fmla="*/ 2896482 h 3171363"/>
              <a:gd name="connsiteX0" fmla="*/ 471 w 7049809"/>
              <a:gd name="connsiteY0" fmla="*/ 2896482 h 3171363"/>
              <a:gd name="connsiteX1" fmla="*/ 486 w 7049809"/>
              <a:gd name="connsiteY1" fmla="*/ 42874 h 3171363"/>
              <a:gd name="connsiteX2" fmla="*/ 7049809 w 7049809"/>
              <a:gd name="connsiteY2" fmla="*/ 0 h 3171363"/>
              <a:gd name="connsiteX3" fmla="*/ 7040932 w 7049809"/>
              <a:gd name="connsiteY3" fmla="*/ 2880241 h 3171363"/>
              <a:gd name="connsiteX4" fmla="*/ 818933 w 7049809"/>
              <a:gd name="connsiteY4" fmla="*/ 2879653 h 3171363"/>
              <a:gd name="connsiteX5" fmla="*/ 404377 w 7049809"/>
              <a:gd name="connsiteY5" fmla="*/ 3171363 h 3171363"/>
              <a:gd name="connsiteX6" fmla="*/ 471 w 7049809"/>
              <a:gd name="connsiteY6" fmla="*/ 2896482 h 317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9809" h="3171363">
                <a:moveTo>
                  <a:pt x="471" y="2896482"/>
                </a:moveTo>
                <a:cubicBezTo>
                  <a:pt x="2151" y="2447697"/>
                  <a:pt x="-1194" y="491659"/>
                  <a:pt x="486" y="42874"/>
                </a:cubicBezTo>
                <a:lnTo>
                  <a:pt x="7049809" y="0"/>
                </a:lnTo>
                <a:lnTo>
                  <a:pt x="7040932" y="2880241"/>
                </a:lnTo>
                <a:lnTo>
                  <a:pt x="818933" y="2879653"/>
                </a:lnTo>
                <a:lnTo>
                  <a:pt x="404377" y="3171363"/>
                </a:lnTo>
                <a:lnTo>
                  <a:pt x="471" y="2896482"/>
                </a:lnTo>
                <a:close/>
              </a:path>
            </a:pathLst>
          </a:cu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p:cNvSpPr>
            <a:spLocks noGrp="1"/>
          </p:cNvSpPr>
          <p:nvPr>
            <p:ph type="title"/>
          </p:nvPr>
        </p:nvSpPr>
        <p:spPr>
          <a:xfrm>
            <a:off x="0" y="748390"/>
            <a:ext cx="2743200" cy="5360861"/>
          </a:xfrm>
        </p:spPr>
        <p:txBody>
          <a:bodyPr vert="horz" lIns="137160" tIns="45720" rIns="137160" bIns="45720" rtlCol="0" anchor="ctr">
            <a:normAutofit/>
          </a:bodyPr>
          <a:lstStyle>
            <a:lvl1pPr algn="r">
              <a:defRPr lang="en-US" sz="3600" b="1">
                <a:ln>
                  <a:solidFill>
                    <a:schemeClr val="bg1"/>
                  </a:solidFill>
                </a:ln>
                <a:solidFill>
                  <a:schemeClr val="bg1"/>
                </a:solidFill>
                <a:ea typeface="+mn-ea"/>
                <a:cs typeface="+mn-cs"/>
              </a:defRPr>
            </a:lvl1pPr>
          </a:lstStyle>
          <a:p>
            <a:pPr marL="0" lvl="0" indent="0" algn="l">
              <a:spcBef>
                <a:spcPct val="20000"/>
              </a:spcBef>
              <a:buFont typeface="Arial" pitchFamily="34" charset="0"/>
            </a:pPr>
            <a:r>
              <a:rPr lang="en-US" smtClean="0"/>
              <a:t>Click to edit Master title style</a:t>
            </a: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8840" y="6561601"/>
            <a:ext cx="1267933" cy="228600"/>
          </a:xfrm>
          <a:prstGeom prst="rect">
            <a:avLst/>
          </a:prstGeom>
        </p:spPr>
      </p:pic>
    </p:spTree>
    <p:extLst>
      <p:ext uri="{BB962C8B-B14F-4D97-AF65-F5344CB8AC3E}">
        <p14:creationId xmlns:p14="http://schemas.microsoft.com/office/powerpoint/2010/main" val="23154254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921BA0E-3A8F-4B34-96E7-67D998C707A2}" type="datetimeFigureOut">
              <a:rPr lang="en-US" smtClean="0"/>
              <a:t>10/13/2019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B9584-87BA-46A7-8E9C-044C06071227}" type="slidenum">
              <a:rPr lang="en-US" smtClean="0"/>
              <a:t>‹#›</a:t>
            </a:fld>
            <a:endParaRPr lang="en-US"/>
          </a:p>
        </p:txBody>
      </p:sp>
    </p:spTree>
    <p:extLst>
      <p:ext uri="{BB962C8B-B14F-4D97-AF65-F5344CB8AC3E}">
        <p14:creationId xmlns:p14="http://schemas.microsoft.com/office/powerpoint/2010/main" val="210038648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21BA0E-3A8F-4B34-96E7-67D998C707A2}" type="datetimeFigureOut">
              <a:rPr lang="en-US" smtClean="0"/>
              <a:t>10/13/2019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0B9584-87BA-46A7-8E9C-044C06071227}" type="slidenum">
              <a:rPr lang="en-US" smtClean="0"/>
              <a:t>‹#›</a:t>
            </a:fld>
            <a:endParaRPr lang="en-US"/>
          </a:p>
        </p:txBody>
      </p:sp>
    </p:spTree>
    <p:extLst>
      <p:ext uri="{BB962C8B-B14F-4D97-AF65-F5344CB8AC3E}">
        <p14:creationId xmlns:p14="http://schemas.microsoft.com/office/powerpoint/2010/main" val="137553916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21BA0E-3A8F-4B34-96E7-67D998C707A2}" type="datetimeFigureOut">
              <a:rPr lang="en-US" smtClean="0"/>
              <a:t>10/13/2019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0B9584-87BA-46A7-8E9C-044C06071227}" type="slidenum">
              <a:rPr lang="en-US" smtClean="0"/>
              <a:t>‹#›</a:t>
            </a:fld>
            <a:endParaRPr lang="en-US"/>
          </a:p>
        </p:txBody>
      </p:sp>
    </p:spTree>
    <p:extLst>
      <p:ext uri="{BB962C8B-B14F-4D97-AF65-F5344CB8AC3E}">
        <p14:creationId xmlns:p14="http://schemas.microsoft.com/office/powerpoint/2010/main" val="179564650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21BA0E-3A8F-4B34-96E7-67D998C707A2}" type="datetimeFigureOut">
              <a:rPr lang="en-US" smtClean="0"/>
              <a:t>10/13/2019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0B9584-87BA-46A7-8E9C-044C06071227}" type="slidenum">
              <a:rPr lang="en-US" smtClean="0"/>
              <a:t>‹#›</a:t>
            </a:fld>
            <a:endParaRPr lang="en-US"/>
          </a:p>
        </p:txBody>
      </p:sp>
    </p:spTree>
    <p:extLst>
      <p:ext uri="{BB962C8B-B14F-4D97-AF65-F5344CB8AC3E}">
        <p14:creationId xmlns:p14="http://schemas.microsoft.com/office/powerpoint/2010/main" val="247652040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Rectangle 8"/>
          <p:cNvSpPr/>
          <p:nvPr/>
        </p:nvSpPr>
        <p:spPr>
          <a:xfrm>
            <a:off x="0" y="1"/>
            <a:ext cx="9143999" cy="6492874"/>
          </a:xfrm>
          <a:prstGeom prst="rect">
            <a:avLst/>
          </a:prstGeom>
          <a:pattFill prst="dotGrid">
            <a:fgClr>
              <a:schemeClr val="accent6">
                <a:lumMod val="40000"/>
                <a:lumOff val="60000"/>
              </a:schemeClr>
            </a:fgClr>
            <a:bgClr>
              <a:schemeClr val="bg1"/>
            </a:bgClr>
          </a:patt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40B9584-87BA-46A7-8E9C-044C06071227}" type="slidenum">
              <a:rPr lang="en-US" smtClean="0"/>
              <a:t>‹#›</a:t>
            </a:fld>
            <a:endParaRPr lang="en-US"/>
          </a:p>
        </p:txBody>
      </p:sp>
      <p:sp>
        <p:nvSpPr>
          <p:cNvPr id="5" name="Rectangle 4"/>
          <p:cNvSpPr/>
          <p:nvPr/>
        </p:nvSpPr>
        <p:spPr>
          <a:xfrm>
            <a:off x="0" y="6492875"/>
            <a:ext cx="9144000" cy="383145"/>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8"/>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60461A-6685-4404-9324-1F0BD063C058}" type="slidenum">
              <a:rPr lang="en-US" smtClean="0"/>
              <a:pPr/>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8840" y="6561601"/>
            <a:ext cx="1267933" cy="228600"/>
          </a:xfrm>
          <a:prstGeom prst="rect">
            <a:avLst/>
          </a:prstGeom>
        </p:spPr>
      </p:pic>
      <p:sp>
        <p:nvSpPr>
          <p:cNvPr id="8" name="Content Placeholder 2"/>
          <p:cNvSpPr>
            <a:spLocks noGrp="1"/>
          </p:cNvSpPr>
          <p:nvPr>
            <p:ph idx="1"/>
          </p:nvPr>
        </p:nvSpPr>
        <p:spPr>
          <a:xfrm>
            <a:off x="165652" y="165156"/>
            <a:ext cx="8812696" cy="6692843"/>
          </a:xfrm>
        </p:spPr>
        <p:txBody>
          <a:bodyPr>
            <a:normAutofit/>
          </a:bodyPr>
          <a:lstStyle>
            <a:lvl1pPr marL="225425" indent="-225425">
              <a:buClr>
                <a:schemeClr val="accent3"/>
              </a:buClr>
              <a:defRPr sz="2800" cap="none" baseline="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buClr>
                <a:schemeClr val="accent4"/>
              </a:buClr>
              <a:defRPr sz="2400" cap="none" baseline="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buClr>
                <a:srgbClr val="0070C0"/>
              </a:buClr>
              <a:buFont typeface="Calibri" pitchFamily="34" charset="0"/>
              <a:buChar char="»"/>
              <a:defRPr sz="2000" cap="none" baseline="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defRPr sz="1800" cap="none" baseline="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defRPr sz="1800" cap="none" baseline="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045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921BA0E-3A8F-4B34-96E7-67D998C707A2}" type="datetimeFigureOut">
              <a:rPr lang="en-US" smtClean="0"/>
              <a:t>10/13/2019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0B9584-87BA-46A7-8E9C-044C06071227}" type="slidenum">
              <a:rPr lang="en-US" smtClean="0"/>
              <a:t>‹#›</a:t>
            </a:fld>
            <a:endParaRPr lang="en-US"/>
          </a:p>
        </p:txBody>
      </p:sp>
    </p:spTree>
    <p:extLst>
      <p:ext uri="{BB962C8B-B14F-4D97-AF65-F5344CB8AC3E}">
        <p14:creationId xmlns:p14="http://schemas.microsoft.com/office/powerpoint/2010/main" val="221074464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1BA0E-3A8F-4B34-96E7-67D998C707A2}" type="datetimeFigureOut">
              <a:rPr lang="en-US" smtClean="0"/>
              <a:t>10/13/2019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400">
                <a:solidFill>
                  <a:srgbClr val="18453B"/>
                </a:solidFill>
              </a:defRPr>
            </a:lvl1pPr>
          </a:lstStyle>
          <a:p>
            <a:fld id="{B40B9584-87BA-46A7-8E9C-044C06071227}" type="slidenum">
              <a:rPr lang="en-US" smtClean="0"/>
              <a:t>‹#›</a:t>
            </a:fld>
            <a:endParaRPr lang="en-US"/>
          </a:p>
        </p:txBody>
      </p:sp>
    </p:spTree>
    <p:extLst>
      <p:ext uri="{BB962C8B-B14F-4D97-AF65-F5344CB8AC3E}">
        <p14:creationId xmlns:p14="http://schemas.microsoft.com/office/powerpoint/2010/main" val="28524601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Candara" pitchFamily="34" charset="0"/>
          <a:ea typeface="+mj-ea"/>
          <a:cs typeface="+mj-cs"/>
        </a:defRPr>
      </a:lvl1pPr>
    </p:titleStyle>
    <p:bodyStyle>
      <a:lvl1pPr marL="292100" indent="-292100" algn="l" defTabSz="914400" rtl="0" eaLnBrk="1" latinLnBrk="0" hangingPunct="1">
        <a:spcBef>
          <a:spcPct val="20000"/>
        </a:spcBef>
        <a:buFont typeface="Arial" pitchFamily="34" charset="0"/>
        <a:buChar char="•"/>
        <a:defRPr sz="3200" kern="1200">
          <a:solidFill>
            <a:schemeClr val="tx1"/>
          </a:solidFill>
          <a:latin typeface="Californian FB" pitchFamily="18" charset="0"/>
          <a:ea typeface="+mn-ea"/>
          <a:cs typeface="+mn-cs"/>
        </a:defRPr>
      </a:lvl1pPr>
      <a:lvl2pPr marL="623888" indent="-285750" algn="l" defTabSz="914400" rtl="0" eaLnBrk="1" latinLnBrk="0" hangingPunct="1">
        <a:spcBef>
          <a:spcPct val="20000"/>
        </a:spcBef>
        <a:buFont typeface="Arial" pitchFamily="34" charset="0"/>
        <a:buChar char="–"/>
        <a:defRPr sz="2800" kern="1200">
          <a:solidFill>
            <a:schemeClr val="tx1"/>
          </a:solidFill>
          <a:latin typeface="Californian FB" pitchFamily="18" charset="0"/>
          <a:ea typeface="+mn-ea"/>
          <a:cs typeface="+mn-cs"/>
        </a:defRPr>
      </a:lvl2pPr>
      <a:lvl3pPr marL="865188" indent="-228600" algn="l" defTabSz="914400" rtl="0" eaLnBrk="1" latinLnBrk="0" hangingPunct="1">
        <a:spcBef>
          <a:spcPct val="20000"/>
        </a:spcBef>
        <a:buFont typeface="Calibri" pitchFamily="34" charset="0"/>
        <a:buChar char="»"/>
        <a:tabLst/>
        <a:defRPr sz="2400" kern="1200">
          <a:solidFill>
            <a:schemeClr val="tx1"/>
          </a:solidFill>
          <a:latin typeface="Californian FB" pitchFamily="18" charset="0"/>
          <a:ea typeface="+mn-ea"/>
          <a:cs typeface="+mn-cs"/>
        </a:defRPr>
      </a:lvl3pPr>
      <a:lvl4pPr marL="1206500" indent="-298450" algn="l" defTabSz="914400" rtl="0" eaLnBrk="1" latinLnBrk="0" hangingPunct="1">
        <a:spcBef>
          <a:spcPct val="20000"/>
        </a:spcBef>
        <a:buFont typeface="+mj-lt"/>
        <a:buAutoNum type="arabicPeriod"/>
        <a:defRPr sz="2000" kern="1200">
          <a:solidFill>
            <a:schemeClr val="tx1"/>
          </a:solidFill>
          <a:latin typeface="Californian FB" pitchFamily="18" charset="0"/>
          <a:ea typeface="+mn-ea"/>
          <a:cs typeface="+mn-cs"/>
        </a:defRPr>
      </a:lvl4pPr>
      <a:lvl5pPr marL="1484313" indent="-331788" algn="l" defTabSz="914400" rtl="0" eaLnBrk="1" latinLnBrk="0" hangingPunct="1">
        <a:spcBef>
          <a:spcPct val="20000"/>
        </a:spcBef>
        <a:buFont typeface="+mj-lt"/>
        <a:buAutoNum type="alphaUcPeriod"/>
        <a:defRPr sz="2000" kern="1200">
          <a:solidFill>
            <a:schemeClr val="tx1"/>
          </a:solidFill>
          <a:latin typeface="Californian FB"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4" Type="http://schemas.openxmlformats.org/officeDocument/2006/relationships/image" Target="../media/image18.jpe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randjam/bayesianTutorial"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8.xml"/><Relationship Id="rId6" Type="http://schemas.openxmlformats.org/officeDocument/2006/relationships/image" Target="../media/image37.jpeg"/><Relationship Id="rId5" Type="http://schemas.openxmlformats.org/officeDocument/2006/relationships/image" Target="../media/image1.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grandjam/bayesianTutorial" TargetMode="External"/><Relationship Id="rId2" Type="http://schemas.openxmlformats.org/officeDocument/2006/relationships/hyperlink" Target="mailto:grandjam@umd.edu"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chart" Target="../charts/char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4.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20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8.jpe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1628" y="69123"/>
            <a:ext cx="5257800" cy="3095624"/>
          </a:xfrm>
        </p:spPr>
        <p:txBody>
          <a:bodyPr>
            <a:noAutofit/>
          </a:bodyPr>
          <a:lstStyle/>
          <a:p>
            <a:r>
              <a:rPr lang="en-US" sz="4800" dirty="0" smtClean="0"/>
              <a:t>You know I’m all about that Bayes </a:t>
            </a:r>
            <a:br>
              <a:rPr lang="en-US" sz="4800" dirty="0" smtClean="0"/>
            </a:br>
            <a:r>
              <a:rPr lang="en-US" sz="3200" b="0" dirty="0"/>
              <a:t>a</a:t>
            </a:r>
            <a:r>
              <a:rPr lang="en-US" sz="3200" b="0" dirty="0" smtClean="0"/>
              <a:t> (relatively) gentle </a:t>
            </a:r>
            <a:br>
              <a:rPr lang="en-US" sz="3200" b="0" dirty="0" smtClean="0"/>
            </a:br>
            <a:r>
              <a:rPr lang="en-US" sz="3200" b="0" dirty="0" smtClean="0"/>
              <a:t>introduction to </a:t>
            </a:r>
            <a:br>
              <a:rPr lang="en-US" sz="3200" b="0" dirty="0" smtClean="0"/>
            </a:br>
            <a:r>
              <a:rPr lang="en-US" sz="3200" b="0" dirty="0" smtClean="0"/>
              <a:t>Bayesian statistics</a:t>
            </a:r>
            <a:endParaRPr lang="en-US" sz="5400" b="0" dirty="0"/>
          </a:p>
        </p:txBody>
      </p:sp>
      <p:sp>
        <p:nvSpPr>
          <p:cNvPr id="4" name="Subtitle 2"/>
          <p:cNvSpPr txBox="1">
            <a:spLocks/>
          </p:cNvSpPr>
          <p:nvPr/>
        </p:nvSpPr>
        <p:spPr>
          <a:xfrm>
            <a:off x="3577058" y="3233870"/>
            <a:ext cx="5566942" cy="9386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60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Californian FB" pitchFamily="18" charset="0"/>
                <a:ea typeface="+mn-ea"/>
                <a:cs typeface="+mn-cs"/>
              </a:defRPr>
            </a:lvl2pPr>
            <a:lvl3pPr marL="914400" indent="0" algn="ctr" defTabSz="914400" rtl="0" eaLnBrk="1" latinLnBrk="0" hangingPunct="1">
              <a:spcBef>
                <a:spcPct val="20000"/>
              </a:spcBef>
              <a:buFont typeface="Calibri" pitchFamily="34" charset="0"/>
              <a:buNone/>
              <a:tabLst/>
              <a:defRPr sz="2400" kern="1200">
                <a:solidFill>
                  <a:schemeClr val="tx1">
                    <a:tint val="75000"/>
                  </a:schemeClr>
                </a:solidFill>
                <a:latin typeface="Californian FB" pitchFamily="18" charset="0"/>
                <a:ea typeface="+mn-ea"/>
                <a:cs typeface="+mn-cs"/>
              </a:defRPr>
            </a:lvl3pPr>
            <a:lvl4pPr marL="1371600" indent="0" algn="ctr" defTabSz="914400" rtl="0" eaLnBrk="1" latinLnBrk="0" hangingPunct="1">
              <a:spcBef>
                <a:spcPct val="20000"/>
              </a:spcBef>
              <a:buFont typeface="+mj-lt"/>
              <a:buNone/>
              <a:defRPr sz="2000" kern="1200">
                <a:solidFill>
                  <a:schemeClr val="tx1">
                    <a:tint val="75000"/>
                  </a:schemeClr>
                </a:solidFill>
                <a:latin typeface="Californian FB" pitchFamily="18" charset="0"/>
                <a:ea typeface="+mn-ea"/>
                <a:cs typeface="+mn-cs"/>
              </a:defRPr>
            </a:lvl4pPr>
            <a:lvl5pPr marL="1828800" indent="0" algn="ctr" defTabSz="914400" rtl="0" eaLnBrk="1" latinLnBrk="0" hangingPunct="1">
              <a:spcBef>
                <a:spcPct val="20000"/>
              </a:spcBef>
              <a:buFont typeface="+mj-lt"/>
              <a:buNone/>
              <a:defRPr sz="2000" kern="1200">
                <a:solidFill>
                  <a:schemeClr val="tx1">
                    <a:tint val="75000"/>
                  </a:schemeClr>
                </a:solidFill>
                <a:latin typeface="Californian FB" pitchFamily="18"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SDOS Brownbag</a:t>
            </a:r>
          </a:p>
          <a:p>
            <a:r>
              <a:rPr lang="en-US" sz="16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University of Maryland, College Park, MD</a:t>
            </a:r>
          </a:p>
          <a:p>
            <a:r>
              <a:rPr lang="en-US" sz="16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October 14, 2019</a:t>
            </a:r>
            <a:endParaRPr lang="en-US" sz="16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Subtitle 2"/>
          <p:cNvSpPr txBox="1">
            <a:spLocks/>
          </p:cNvSpPr>
          <p:nvPr/>
        </p:nvSpPr>
        <p:spPr>
          <a:xfrm>
            <a:off x="3838315" y="4841777"/>
            <a:ext cx="5044428" cy="534336"/>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600" kern="1200">
                <a:solidFill>
                  <a:schemeClr val="accent6"/>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Californian FB" pitchFamily="18" charset="0"/>
                <a:ea typeface="+mn-ea"/>
                <a:cs typeface="+mn-cs"/>
              </a:defRPr>
            </a:lvl2pPr>
            <a:lvl3pPr marL="914400" indent="0" algn="ctr" defTabSz="914400" rtl="0" eaLnBrk="1" latinLnBrk="0" hangingPunct="1">
              <a:spcBef>
                <a:spcPct val="20000"/>
              </a:spcBef>
              <a:buFont typeface="Calibri" pitchFamily="34" charset="0"/>
              <a:buNone/>
              <a:tabLst/>
              <a:defRPr sz="2400" kern="1200">
                <a:solidFill>
                  <a:schemeClr val="tx1">
                    <a:tint val="75000"/>
                  </a:schemeClr>
                </a:solidFill>
                <a:latin typeface="Californian FB" pitchFamily="18" charset="0"/>
                <a:ea typeface="+mn-ea"/>
                <a:cs typeface="+mn-cs"/>
              </a:defRPr>
            </a:lvl3pPr>
            <a:lvl4pPr marL="1371600" indent="0" algn="ctr" defTabSz="914400" rtl="0" eaLnBrk="1" latinLnBrk="0" hangingPunct="1">
              <a:spcBef>
                <a:spcPct val="20000"/>
              </a:spcBef>
              <a:buFont typeface="+mj-lt"/>
              <a:buNone/>
              <a:defRPr sz="2000" kern="1200">
                <a:solidFill>
                  <a:schemeClr val="tx1">
                    <a:tint val="75000"/>
                  </a:schemeClr>
                </a:solidFill>
                <a:latin typeface="Californian FB" pitchFamily="18" charset="0"/>
                <a:ea typeface="+mn-ea"/>
                <a:cs typeface="+mn-cs"/>
              </a:defRPr>
            </a:lvl4pPr>
            <a:lvl5pPr marL="1828800" indent="0" algn="ctr" defTabSz="914400" rtl="0" eaLnBrk="1" latinLnBrk="0" hangingPunct="1">
              <a:spcBef>
                <a:spcPct val="20000"/>
              </a:spcBef>
              <a:buFont typeface="+mj-lt"/>
              <a:buNone/>
              <a:defRPr sz="2000" kern="1200">
                <a:solidFill>
                  <a:schemeClr val="tx1">
                    <a:tint val="75000"/>
                  </a:schemeClr>
                </a:solidFill>
                <a:latin typeface="Californian FB" pitchFamily="18"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James A. Grand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389" y="5514359"/>
            <a:ext cx="2282279" cy="411480"/>
          </a:xfrm>
          <a:prstGeom prst="rect">
            <a:avLst/>
          </a:prstGeom>
        </p:spPr>
      </p:pic>
    </p:spTree>
    <p:extLst>
      <p:ext uri="{BB962C8B-B14F-4D97-AF65-F5344CB8AC3E}">
        <p14:creationId xmlns:p14="http://schemas.microsoft.com/office/powerpoint/2010/main" val="20769054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1621193" y="284658"/>
                <a:ext cx="571425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p</m:t>
                      </m:r>
                      <m:d>
                        <m:dPr>
                          <m:ctrlPr>
                            <a:rPr lang="en-US" sz="3200" b="0" i="1" smtClean="0">
                              <a:solidFill>
                                <a:schemeClr val="tx2"/>
                              </a:solidFill>
                              <a:latin typeface="Cambria Math" panose="02040503050406030204" pitchFamily="18" charset="0"/>
                            </a:rPr>
                          </m:ctrlPr>
                        </m:dPr>
                        <m:e>
                          <m:r>
                            <m:rPr>
                              <m:sty m:val="p"/>
                            </m:rPr>
                            <a:rPr lang="en-US" sz="3200" b="0" i="0" smtClean="0">
                              <a:solidFill>
                                <a:schemeClr val="tx2"/>
                              </a:solidFill>
                              <a:latin typeface="Cambria Math" panose="02040503050406030204" pitchFamily="18" charset="0"/>
                            </a:rPr>
                            <m:t>MG</m:t>
                          </m:r>
                        </m:e>
                        <m:e>
                          <m:r>
                            <m:rPr>
                              <m:sty m:val="p"/>
                            </m:rPr>
                            <a:rPr lang="en-US" sz="3200" b="0" i="0" smtClean="0">
                              <a:solidFill>
                                <a:schemeClr val="tx2"/>
                              </a:solidFill>
                              <a:latin typeface="Cambria Math" panose="02040503050406030204" pitchFamily="18" charset="0"/>
                              <a:ea typeface="Cambria Math" panose="02040503050406030204" pitchFamily="18" charset="0"/>
                            </a:rPr>
                            <m:t>make</m:t>
                          </m:r>
                        </m:e>
                      </m:d>
                      <m:r>
                        <a:rPr lang="en-US" sz="3200" b="0" i="0" smtClean="0">
                          <a:solidFill>
                            <a:schemeClr val="tx2"/>
                          </a:solidFill>
                          <a:latin typeface="Cambria Math" panose="02040503050406030204" pitchFamily="18" charset="0"/>
                          <a:ea typeface="Cambria Math" panose="02040503050406030204" pitchFamily="18" charset="0"/>
                        </a:rPr>
                        <m:t>=</m:t>
                      </m:r>
                      <m:f>
                        <m:fPr>
                          <m:ctrlPr>
                            <a:rPr lang="en-US" sz="3200" b="0" i="1" smtClean="0">
                              <a:solidFill>
                                <a:schemeClr val="tx2"/>
                              </a:solidFill>
                              <a:latin typeface="Cambria Math" panose="02040503050406030204" pitchFamily="18" charset="0"/>
                              <a:ea typeface="Cambria Math" panose="02040503050406030204" pitchFamily="18" charset="0"/>
                            </a:rPr>
                          </m:ctrlPr>
                        </m:fPr>
                        <m:num>
                          <m:r>
                            <a:rPr lang="en-US" sz="3200" b="0" i="0" smtClean="0">
                              <a:solidFill>
                                <a:schemeClr val="accent6"/>
                              </a:solidFill>
                              <a:latin typeface="Cambria Math" panose="02040503050406030204" pitchFamily="18" charset="0"/>
                              <a:ea typeface="Cambria Math" panose="02040503050406030204" pitchFamily="18" charset="0"/>
                            </a:rPr>
                            <m:t>.942</m:t>
                          </m:r>
                          <m:r>
                            <a:rPr lang="en-US" sz="3200" b="0" i="0" smtClean="0">
                              <a:solidFill>
                                <a:schemeClr val="tx2"/>
                              </a:solidFill>
                              <a:latin typeface="Cambria Math" panose="02040503050406030204" pitchFamily="18" charset="0"/>
                              <a:ea typeface="Cambria Math" panose="02040503050406030204" pitchFamily="18" charset="0"/>
                            </a:rPr>
                            <m:t>∗</m:t>
                          </m:r>
                          <m:r>
                            <a:rPr lang="en-US" sz="3200" b="0" i="0" smtClean="0">
                              <a:solidFill>
                                <a:schemeClr val="accent3"/>
                              </a:solidFill>
                              <a:latin typeface="Cambria Math" panose="02040503050406030204" pitchFamily="18" charset="0"/>
                              <a:ea typeface="Cambria Math" panose="02040503050406030204" pitchFamily="18" charset="0"/>
                            </a:rPr>
                            <m:t>.79</m:t>
                          </m:r>
                        </m:num>
                        <m:den>
                          <m:r>
                            <a:rPr lang="en-US" sz="3200" b="0" i="0" smtClean="0">
                              <a:solidFill>
                                <a:schemeClr val="accent2"/>
                              </a:solidFill>
                              <a:latin typeface="Cambria Math" panose="02040503050406030204" pitchFamily="18" charset="0"/>
                              <a:ea typeface="Cambria Math" panose="02040503050406030204" pitchFamily="18" charset="0"/>
                            </a:rPr>
                            <m:t>.9047</m:t>
                          </m:r>
                        </m:den>
                      </m:f>
                      <m:r>
                        <a:rPr lang="en-US" sz="3200" b="0" i="0" smtClean="0">
                          <a:solidFill>
                            <a:schemeClr val="tx2"/>
                          </a:solidFill>
                          <a:latin typeface="Cambria Math" panose="02040503050406030204" pitchFamily="18" charset="0"/>
                          <a:ea typeface="Cambria Math" panose="02040503050406030204" pitchFamily="18" charset="0"/>
                        </a:rPr>
                        <m:t>= </m:t>
                      </m:r>
                      <m:r>
                        <a:rPr lang="en-US" sz="3200" b="1" i="0" smtClean="0">
                          <a:solidFill>
                            <a:schemeClr val="tx2"/>
                          </a:solidFill>
                          <a:latin typeface="Cambria Math" panose="02040503050406030204" pitchFamily="18" charset="0"/>
                          <a:ea typeface="Cambria Math" panose="02040503050406030204" pitchFamily="18" charset="0"/>
                        </a:rPr>
                        <m:t>.</m:t>
                      </m:r>
                      <m:r>
                        <a:rPr lang="en-US" sz="3200" b="1" i="0" smtClean="0">
                          <a:solidFill>
                            <a:schemeClr val="tx2"/>
                          </a:solidFill>
                          <a:latin typeface="Cambria Math" panose="02040503050406030204" pitchFamily="18" charset="0"/>
                          <a:ea typeface="Cambria Math" panose="02040503050406030204" pitchFamily="18" charset="0"/>
                        </a:rPr>
                        <m:t>𝟖𝟐</m:t>
                      </m:r>
                    </m:oMath>
                  </m:oMathPara>
                </a14:m>
                <a:endParaRPr lang="en-US" sz="3200" b="1" dirty="0">
                  <a:solidFill>
                    <a:schemeClr val="tx2"/>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21193" y="284658"/>
                <a:ext cx="5714257" cy="925190"/>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p:cNvCxnSpPr/>
          <p:nvPr/>
        </p:nvCxnSpPr>
        <p:spPr>
          <a:xfrm>
            <a:off x="334978" y="3594226"/>
            <a:ext cx="8338242"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41972"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166225"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306823"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71674"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36525"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0065" y="3847724"/>
            <a:ext cx="583814" cy="369332"/>
          </a:xfrm>
          <a:prstGeom prst="rect">
            <a:avLst/>
          </a:prstGeom>
          <a:noFill/>
        </p:spPr>
        <p:txBody>
          <a:bodyPr wrap="none" rtlCol="0">
            <a:spAutoFit/>
          </a:bodyPr>
          <a:lstStyle/>
          <a:p>
            <a:pPr algn="ctr"/>
            <a:r>
              <a:rPr lang="en-US" dirty="0" smtClean="0"/>
              <a:t>75%</a:t>
            </a:r>
            <a:endParaRPr lang="en-US" dirty="0"/>
          </a:p>
        </p:txBody>
      </p:sp>
      <p:sp>
        <p:nvSpPr>
          <p:cNvPr id="23" name="TextBox 22"/>
          <p:cNvSpPr txBox="1"/>
          <p:nvPr/>
        </p:nvSpPr>
        <p:spPr>
          <a:xfrm>
            <a:off x="2014916" y="3847724"/>
            <a:ext cx="583814" cy="369332"/>
          </a:xfrm>
          <a:prstGeom prst="rect">
            <a:avLst/>
          </a:prstGeom>
          <a:noFill/>
        </p:spPr>
        <p:txBody>
          <a:bodyPr wrap="none" rtlCol="0">
            <a:spAutoFit/>
          </a:bodyPr>
          <a:lstStyle/>
          <a:p>
            <a:pPr algn="ctr"/>
            <a:r>
              <a:rPr lang="en-US" dirty="0" smtClean="0"/>
              <a:t>80%</a:t>
            </a:r>
            <a:endParaRPr lang="en-US" dirty="0"/>
          </a:p>
        </p:txBody>
      </p:sp>
      <p:sp>
        <p:nvSpPr>
          <p:cNvPr id="24" name="TextBox 23"/>
          <p:cNvSpPr txBox="1"/>
          <p:nvPr/>
        </p:nvSpPr>
        <p:spPr>
          <a:xfrm>
            <a:off x="3479767" y="3847724"/>
            <a:ext cx="583814" cy="369332"/>
          </a:xfrm>
          <a:prstGeom prst="rect">
            <a:avLst/>
          </a:prstGeom>
          <a:noFill/>
        </p:spPr>
        <p:txBody>
          <a:bodyPr wrap="none" rtlCol="0">
            <a:spAutoFit/>
          </a:bodyPr>
          <a:lstStyle/>
          <a:p>
            <a:pPr algn="ctr"/>
            <a:r>
              <a:rPr lang="en-US" dirty="0" smtClean="0"/>
              <a:t>85%</a:t>
            </a:r>
            <a:endParaRPr lang="en-US" dirty="0"/>
          </a:p>
        </p:txBody>
      </p:sp>
      <p:sp>
        <p:nvSpPr>
          <p:cNvPr id="25" name="TextBox 24"/>
          <p:cNvSpPr txBox="1"/>
          <p:nvPr/>
        </p:nvSpPr>
        <p:spPr>
          <a:xfrm>
            <a:off x="4944616" y="3847724"/>
            <a:ext cx="583814" cy="369332"/>
          </a:xfrm>
          <a:prstGeom prst="rect">
            <a:avLst/>
          </a:prstGeom>
          <a:noFill/>
        </p:spPr>
        <p:txBody>
          <a:bodyPr wrap="none" rtlCol="0">
            <a:spAutoFit/>
          </a:bodyPr>
          <a:lstStyle/>
          <a:p>
            <a:pPr algn="ctr"/>
            <a:r>
              <a:rPr lang="en-US" dirty="0" smtClean="0"/>
              <a:t>90%</a:t>
            </a:r>
            <a:endParaRPr lang="en-US" dirty="0"/>
          </a:p>
        </p:txBody>
      </p:sp>
      <p:sp>
        <p:nvSpPr>
          <p:cNvPr id="26" name="TextBox 25"/>
          <p:cNvSpPr txBox="1"/>
          <p:nvPr/>
        </p:nvSpPr>
        <p:spPr>
          <a:xfrm>
            <a:off x="7815808" y="3847724"/>
            <a:ext cx="700834" cy="369332"/>
          </a:xfrm>
          <a:prstGeom prst="rect">
            <a:avLst/>
          </a:prstGeom>
          <a:noFill/>
        </p:spPr>
        <p:txBody>
          <a:bodyPr wrap="none" rtlCol="0">
            <a:spAutoFit/>
          </a:bodyPr>
          <a:lstStyle/>
          <a:p>
            <a:pPr algn="ctr"/>
            <a:r>
              <a:rPr lang="en-US" dirty="0" smtClean="0"/>
              <a:t>100%</a:t>
            </a:r>
            <a:endParaRPr lang="en-US" dirty="0"/>
          </a:p>
        </p:txBody>
      </p:sp>
      <p:cxnSp>
        <p:nvCxnSpPr>
          <p:cNvPr id="27" name="Straight Connector 26"/>
          <p:cNvCxnSpPr/>
          <p:nvPr/>
        </p:nvCxnSpPr>
        <p:spPr>
          <a:xfrm>
            <a:off x="6701376"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09465" y="3847724"/>
            <a:ext cx="583814" cy="369332"/>
          </a:xfrm>
          <a:prstGeom prst="rect">
            <a:avLst/>
          </a:prstGeom>
          <a:noFill/>
        </p:spPr>
        <p:txBody>
          <a:bodyPr wrap="none" rtlCol="0">
            <a:spAutoFit/>
          </a:bodyPr>
          <a:lstStyle/>
          <a:p>
            <a:pPr algn="ctr"/>
            <a:r>
              <a:rPr lang="en-US" dirty="0"/>
              <a:t>9</a:t>
            </a:r>
            <a:r>
              <a:rPr lang="en-US" dirty="0" smtClean="0"/>
              <a:t>5%</a:t>
            </a:r>
            <a:endParaRPr lang="en-US" dirty="0"/>
          </a:p>
        </p:txBody>
      </p:sp>
      <p:sp>
        <p:nvSpPr>
          <p:cNvPr id="31"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 in Action</a:t>
            </a:r>
          </a:p>
        </p:txBody>
      </p:sp>
      <p:sp>
        <p:nvSpPr>
          <p:cNvPr id="40" name="TextBox 39"/>
          <p:cNvSpPr txBox="1"/>
          <p:nvPr/>
        </p:nvSpPr>
        <p:spPr>
          <a:xfrm>
            <a:off x="1773261" y="3172403"/>
            <a:ext cx="569387" cy="338554"/>
          </a:xfrm>
          <a:prstGeom prst="rect">
            <a:avLst/>
          </a:prstGeom>
          <a:noFill/>
        </p:spPr>
        <p:txBody>
          <a:bodyPr wrap="none" rtlCol="0">
            <a:spAutoFit/>
          </a:bodyPr>
          <a:lstStyle/>
          <a:p>
            <a:pPr algn="ctr"/>
            <a:r>
              <a:rPr lang="en-US" sz="1600" b="1" dirty="0" smtClean="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79%</a:t>
            </a:r>
            <a:endParaRPr lang="en-US" sz="1600" b="1" dirty="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6" name="TextBox 55"/>
          <p:cNvSpPr txBox="1"/>
          <p:nvPr/>
        </p:nvSpPr>
        <p:spPr>
          <a:xfrm>
            <a:off x="2499426" y="3166854"/>
            <a:ext cx="574196" cy="338554"/>
          </a:xfrm>
          <a:prstGeom prst="rect">
            <a:avLst/>
          </a:prstGeom>
          <a:noFill/>
        </p:spPr>
        <p:txBody>
          <a:bodyPr wrap="none" rtlCol="0">
            <a:spAutoFit/>
          </a:bodyPr>
          <a:lstStyle/>
          <a:p>
            <a:pPr algn="ctr"/>
            <a:r>
              <a:rPr lang="en-US" sz="1600" b="1" dirty="0" smtClean="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82%</a:t>
            </a:r>
            <a:endParaRPr lang="en-US" sz="1600" b="1" dirty="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nvGrpSpPr>
          <p:cNvPr id="4" name="Group 3"/>
          <p:cNvGrpSpPr/>
          <p:nvPr/>
        </p:nvGrpSpPr>
        <p:grpSpPr>
          <a:xfrm>
            <a:off x="4288581" y="3122563"/>
            <a:ext cx="3411277" cy="2352418"/>
            <a:chOff x="4288581" y="3122563"/>
            <a:chExt cx="3411277" cy="2352418"/>
          </a:xfrm>
        </p:grpSpPr>
        <p:grpSp>
          <p:nvGrpSpPr>
            <p:cNvPr id="49" name="Group 48"/>
            <p:cNvGrpSpPr/>
            <p:nvPr/>
          </p:nvGrpSpPr>
          <p:grpSpPr>
            <a:xfrm>
              <a:off x="4288581" y="4196064"/>
              <a:ext cx="1195057" cy="1278917"/>
              <a:chOff x="4504099" y="4700548"/>
              <a:chExt cx="1195057" cy="1278917"/>
            </a:xfrm>
          </p:grpSpPr>
          <p:pic>
            <p:nvPicPr>
              <p:cNvPr id="35" name="Picture 34"/>
              <p:cNvPicPr>
                <a:picLocks noChangeAspect="1"/>
              </p:cNvPicPr>
              <p:nvPr/>
            </p:nvPicPr>
            <p:blipFill rotWithShape="1">
              <a:blip r:embed="rId3"/>
              <a:srcRect l="20482"/>
              <a:stretch/>
            </p:blipFill>
            <p:spPr>
              <a:xfrm>
                <a:off x="4504099" y="4977547"/>
                <a:ext cx="1195057" cy="1001918"/>
              </a:xfrm>
              <a:prstGeom prst="rect">
                <a:avLst/>
              </a:prstGeom>
              <a:ln>
                <a:noFill/>
              </a:ln>
              <a:effectLst>
                <a:outerShdw blurRad="190500" algn="tl" rotWithShape="0">
                  <a:srgbClr val="000000">
                    <a:alpha val="70000"/>
                  </a:srgbClr>
                </a:outerShdw>
              </a:effectLst>
            </p:spPr>
          </p:pic>
          <p:sp>
            <p:nvSpPr>
              <p:cNvPr id="48" name="TextBox 47"/>
              <p:cNvSpPr txBox="1"/>
              <p:nvPr/>
            </p:nvSpPr>
            <p:spPr>
              <a:xfrm>
                <a:off x="4511641" y="4700548"/>
                <a:ext cx="551753" cy="276999"/>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cxnSp>
          <p:nvCxnSpPr>
            <p:cNvPr id="50" name="Straight Connector 49"/>
            <p:cNvCxnSpPr>
              <a:stCxn id="35" idx="0"/>
            </p:cNvCxnSpPr>
            <p:nvPr/>
          </p:nvCxnSpPr>
          <p:spPr>
            <a:xfrm flipV="1">
              <a:off x="4886110" y="3594225"/>
              <a:ext cx="345202" cy="878838"/>
            </a:xfrm>
            <a:prstGeom prst="line">
              <a:avLst/>
            </a:prstGeom>
            <a:ln w="381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964696" y="3122563"/>
              <a:ext cx="574196" cy="338554"/>
            </a:xfrm>
            <a:prstGeom prst="rect">
              <a:avLst/>
            </a:prstGeom>
            <a:noFill/>
          </p:spPr>
          <p:txBody>
            <a:bodyPr wrap="none" rtlCol="0">
              <a:spAutoFit/>
            </a:bodyPr>
            <a:lstStyle/>
            <a:p>
              <a:pPr algn="ctr"/>
              <a:r>
                <a:rPr lang="en-US" sz="1600" b="1" dirty="0" smtClean="0">
                  <a:solidFill>
                    <a:schemeClr val="accent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90%</a:t>
              </a:r>
              <a:endParaRPr lang="en-US" sz="1600" b="1" dirty="0">
                <a:solidFill>
                  <a:schemeClr val="accent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8" name="TextBox 57"/>
            <p:cNvSpPr txBox="1"/>
            <p:nvPr/>
          </p:nvSpPr>
          <p:spPr>
            <a:xfrm>
              <a:off x="5528430" y="4465444"/>
              <a:ext cx="2171428" cy="369332"/>
            </a:xfrm>
            <a:prstGeom prst="rect">
              <a:avLst/>
            </a:prstGeom>
            <a:noFill/>
          </p:spPr>
          <p:txBody>
            <a:bodyPr wrap="none" rtlCol="0">
              <a:spAutoFit/>
            </a:bodyPr>
            <a:lstStyle/>
            <a:p>
              <a:r>
                <a:rPr lang="en-US" b="1" dirty="0" smtClean="0">
                  <a:solidFill>
                    <a:schemeClr val="accent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Marginal likelihood</a:t>
              </a:r>
              <a:endParaRPr lang="en-US" b="1" dirty="0">
                <a:solidFill>
                  <a:schemeClr val="accent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grpSp>
        <p:nvGrpSpPr>
          <p:cNvPr id="3" name="Group 2"/>
          <p:cNvGrpSpPr/>
          <p:nvPr/>
        </p:nvGrpSpPr>
        <p:grpSpPr>
          <a:xfrm>
            <a:off x="2795464" y="1467935"/>
            <a:ext cx="2402996" cy="2126291"/>
            <a:chOff x="2795464" y="1467935"/>
            <a:chExt cx="2402996" cy="2126291"/>
          </a:xfrm>
        </p:grpSpPr>
        <p:grpSp>
          <p:nvGrpSpPr>
            <p:cNvPr id="47" name="Group 46"/>
            <p:cNvGrpSpPr/>
            <p:nvPr/>
          </p:nvGrpSpPr>
          <p:grpSpPr>
            <a:xfrm>
              <a:off x="2795464" y="1467935"/>
              <a:ext cx="1314428" cy="1727171"/>
              <a:chOff x="4204278" y="3609846"/>
              <a:chExt cx="1314428" cy="1727171"/>
            </a:xfrm>
          </p:grpSpPr>
          <p:sp>
            <p:nvSpPr>
              <p:cNvPr id="36" name="TextBox 35"/>
              <p:cNvSpPr txBox="1"/>
              <p:nvPr/>
            </p:nvSpPr>
            <p:spPr>
              <a:xfrm>
                <a:off x="4204278" y="3609846"/>
                <a:ext cx="825868" cy="276999"/>
              </a:xfrm>
              <a:prstGeom prst="rect">
                <a:avLst/>
              </a:prstGeom>
              <a:noFill/>
            </p:spPr>
            <p:txBody>
              <a:bodyPr wrap="none" rtlCol="0">
                <a:spAutoFit/>
              </a:bodyPr>
              <a:lstStyle/>
              <a:p>
                <a:pPr algn="ctr"/>
                <a:r>
                  <a:rPr lang="en-US" sz="1200" dirty="0" err="1"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MG|make</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46" name="Picture 45"/>
              <p:cNvPicPr>
                <a:picLocks noChangeAspect="1"/>
              </p:cNvPicPr>
              <p:nvPr/>
            </p:nvPicPr>
            <p:blipFill rotWithShape="1">
              <a:blip r:embed="rId4" cstate="print">
                <a:extLst>
                  <a:ext uri="{28A0092B-C50C-407E-A947-70E740481C1C}">
                    <a14:useLocalDpi xmlns:a14="http://schemas.microsoft.com/office/drawing/2010/main" val="0"/>
                  </a:ext>
                </a:extLst>
              </a:blip>
              <a:srcRect l="23132" r="23132"/>
              <a:stretch/>
            </p:blipFill>
            <p:spPr>
              <a:xfrm>
                <a:off x="4258456" y="3929849"/>
                <a:ext cx="1260250" cy="1407168"/>
              </a:xfrm>
              <a:prstGeom prst="rect">
                <a:avLst/>
              </a:prstGeom>
              <a:ln>
                <a:noFill/>
              </a:ln>
              <a:effectLst>
                <a:outerShdw blurRad="190500" algn="tl" rotWithShape="0">
                  <a:srgbClr val="000000">
                    <a:alpha val="70000"/>
                  </a:srgbClr>
                </a:outerShdw>
              </a:effectLst>
            </p:spPr>
          </p:pic>
        </p:grpSp>
        <p:cxnSp>
          <p:nvCxnSpPr>
            <p:cNvPr id="55" name="Straight Connector 54"/>
            <p:cNvCxnSpPr>
              <a:stCxn id="46" idx="2"/>
            </p:cNvCxnSpPr>
            <p:nvPr/>
          </p:nvCxnSpPr>
          <p:spPr>
            <a:xfrm flipH="1">
              <a:off x="2906162" y="3195106"/>
              <a:ext cx="573605" cy="399120"/>
            </a:xfrm>
            <a:prstGeom prst="line">
              <a:avLst/>
            </a:prstGeom>
            <a:ln w="381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109892" y="1785664"/>
              <a:ext cx="1088568" cy="646331"/>
            </a:xfrm>
            <a:prstGeom prst="rect">
              <a:avLst/>
            </a:prstGeom>
            <a:noFill/>
          </p:spPr>
          <p:txBody>
            <a:bodyPr wrap="none" rtlCol="0">
              <a:spAutoFit/>
            </a:bodyPr>
            <a:lstStyle/>
            <a:p>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Old </a:t>
              </a:r>
            </a:p>
            <a:p>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Posterior</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sp>
        <p:nvSpPr>
          <p:cNvPr id="15" name="TextBox 14"/>
          <p:cNvSpPr txBox="1"/>
          <p:nvPr/>
        </p:nvSpPr>
        <p:spPr>
          <a:xfrm>
            <a:off x="216188" y="1144769"/>
            <a:ext cx="2452001" cy="1077218"/>
          </a:xfrm>
          <a:prstGeom prst="rect">
            <a:avLst/>
          </a:prstGeom>
          <a:noFill/>
        </p:spPr>
        <p:txBody>
          <a:bodyPr wrap="square" rtlCol="0">
            <a:spAutoFit/>
          </a:bodyPr>
          <a:lstStyle/>
          <a:p>
            <a:r>
              <a:rPr lang="en-US" sz="1600" u="sng"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updating</a:t>
            </a: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 Posterior can become prior for making subsequent guesses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mc:AlternateContent xmlns:mc="http://schemas.openxmlformats.org/markup-compatibility/2006" xmlns:a14="http://schemas.microsoft.com/office/drawing/2010/main">
        <mc:Choice Requires="a14">
          <p:sp>
            <p:nvSpPr>
              <p:cNvPr id="62" name="TextBox 61"/>
              <p:cNvSpPr txBox="1"/>
              <p:nvPr/>
            </p:nvSpPr>
            <p:spPr>
              <a:xfrm>
                <a:off x="1621193" y="284658"/>
                <a:ext cx="5151410"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p</m:t>
                      </m:r>
                      <m:d>
                        <m:dPr>
                          <m:ctrlPr>
                            <a:rPr lang="en-US" sz="3200" b="0" i="1" smtClean="0">
                              <a:solidFill>
                                <a:schemeClr val="tx2"/>
                              </a:solidFill>
                              <a:latin typeface="Cambria Math" panose="02040503050406030204" pitchFamily="18" charset="0"/>
                            </a:rPr>
                          </m:ctrlPr>
                        </m:dPr>
                        <m:e>
                          <m:r>
                            <m:rPr>
                              <m:sty m:val="p"/>
                            </m:rPr>
                            <a:rPr lang="en-US" sz="3200" b="0" i="0" smtClean="0">
                              <a:solidFill>
                                <a:schemeClr val="tx2"/>
                              </a:solidFill>
                              <a:latin typeface="Cambria Math" panose="02040503050406030204" pitchFamily="18" charset="0"/>
                            </a:rPr>
                            <m:t>MG</m:t>
                          </m:r>
                        </m:e>
                        <m:e>
                          <m:r>
                            <m:rPr>
                              <m:sty m:val="p"/>
                            </m:rPr>
                            <a:rPr lang="en-US" sz="3200" b="0" i="0" smtClean="0">
                              <a:solidFill>
                                <a:schemeClr val="tx2"/>
                              </a:solidFill>
                              <a:latin typeface="Cambria Math" panose="02040503050406030204" pitchFamily="18" charset="0"/>
                              <a:ea typeface="Cambria Math" panose="02040503050406030204" pitchFamily="18" charset="0"/>
                            </a:rPr>
                            <m:t>make</m:t>
                          </m:r>
                        </m:e>
                      </m:d>
                      <m:r>
                        <a:rPr lang="en-US" sz="3200" b="0" i="0" smtClean="0">
                          <a:solidFill>
                            <a:schemeClr val="tx2"/>
                          </a:solidFill>
                          <a:latin typeface="Cambria Math" panose="02040503050406030204" pitchFamily="18" charset="0"/>
                          <a:ea typeface="Cambria Math" panose="02040503050406030204" pitchFamily="18" charset="0"/>
                        </a:rPr>
                        <m:t>=</m:t>
                      </m:r>
                      <m:f>
                        <m:fPr>
                          <m:ctrlPr>
                            <a:rPr lang="en-US" sz="3200" b="0" i="1" smtClean="0">
                              <a:solidFill>
                                <a:schemeClr val="tx2"/>
                              </a:solidFill>
                              <a:latin typeface="Cambria Math" panose="02040503050406030204" pitchFamily="18" charset="0"/>
                              <a:ea typeface="Cambria Math" panose="02040503050406030204" pitchFamily="18" charset="0"/>
                            </a:rPr>
                          </m:ctrlPr>
                        </m:fPr>
                        <m:num>
                          <m:r>
                            <a:rPr lang="en-US" sz="3200" b="0" i="0" smtClean="0">
                              <a:solidFill>
                                <a:schemeClr val="accent6"/>
                              </a:solidFill>
                              <a:latin typeface="Cambria Math" panose="02040503050406030204" pitchFamily="18" charset="0"/>
                              <a:ea typeface="Cambria Math" panose="02040503050406030204" pitchFamily="18" charset="0"/>
                            </a:rPr>
                            <m:t>.942</m:t>
                          </m:r>
                          <m:r>
                            <a:rPr lang="en-US" sz="3200" b="0" i="0" smtClean="0">
                              <a:solidFill>
                                <a:schemeClr val="tx2"/>
                              </a:solidFill>
                              <a:latin typeface="Cambria Math" panose="02040503050406030204" pitchFamily="18" charset="0"/>
                              <a:ea typeface="Cambria Math" panose="02040503050406030204" pitchFamily="18" charset="0"/>
                            </a:rPr>
                            <m:t>∗</m:t>
                          </m:r>
                          <m:r>
                            <a:rPr lang="en-US" sz="3200" b="0" i="0" smtClean="0">
                              <a:solidFill>
                                <a:schemeClr val="accent3"/>
                              </a:solidFill>
                              <a:latin typeface="Cambria Math" panose="02040503050406030204" pitchFamily="18" charset="0"/>
                              <a:ea typeface="Cambria Math" panose="02040503050406030204" pitchFamily="18" charset="0"/>
                            </a:rPr>
                            <m:t>.</m:t>
                          </m:r>
                          <m:r>
                            <a:rPr lang="en-US" sz="3200" b="0" i="1" smtClean="0">
                              <a:solidFill>
                                <a:schemeClr val="accent3"/>
                              </a:solidFill>
                              <a:latin typeface="Cambria Math" panose="02040503050406030204" pitchFamily="18" charset="0"/>
                              <a:ea typeface="Cambria Math" panose="02040503050406030204" pitchFamily="18" charset="0"/>
                            </a:rPr>
                            <m:t>82</m:t>
                          </m:r>
                        </m:num>
                        <m:den>
                          <m:r>
                            <a:rPr lang="en-US" sz="3200" b="0" i="0" smtClean="0">
                              <a:solidFill>
                                <a:schemeClr val="accent2"/>
                              </a:solidFill>
                              <a:latin typeface="Cambria Math" panose="02040503050406030204" pitchFamily="18" charset="0"/>
                              <a:ea typeface="Cambria Math" panose="02040503050406030204" pitchFamily="18" charset="0"/>
                            </a:rPr>
                            <m:t>.9047</m:t>
                          </m:r>
                        </m:den>
                      </m:f>
                      <m:r>
                        <a:rPr lang="en-US" sz="3200" b="0" i="0" smtClean="0">
                          <a:solidFill>
                            <a:schemeClr val="tx2"/>
                          </a:solidFill>
                          <a:latin typeface="Cambria Math" panose="02040503050406030204" pitchFamily="18" charset="0"/>
                          <a:ea typeface="Cambria Math" panose="02040503050406030204" pitchFamily="18" charset="0"/>
                        </a:rPr>
                        <m:t>=  </m:t>
                      </m:r>
                    </m:oMath>
                  </m:oMathPara>
                </a14:m>
                <a:endParaRPr lang="en-US" sz="3200" b="1" dirty="0">
                  <a:solidFill>
                    <a:schemeClr val="tx2"/>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1621193" y="284658"/>
                <a:ext cx="5151410" cy="925190"/>
              </a:xfrm>
              <a:prstGeom prst="rect">
                <a:avLst/>
              </a:prstGeom>
              <a:blipFill>
                <a:blip r:embed="rId6"/>
                <a:stretch>
                  <a:fillRect/>
                </a:stretch>
              </a:blipFill>
            </p:spPr>
            <p:txBody>
              <a:bodyPr/>
              <a:lstStyle/>
              <a:p>
                <a:r>
                  <a:rPr lang="en-US">
                    <a:noFill/>
                  </a:rPr>
                  <a:t> </a:t>
                </a:r>
              </a:p>
            </p:txBody>
          </p:sp>
        </mc:Fallback>
      </mc:AlternateContent>
      <p:sp>
        <p:nvSpPr>
          <p:cNvPr id="63" name="TextBox 62"/>
          <p:cNvSpPr txBox="1"/>
          <p:nvPr/>
        </p:nvSpPr>
        <p:spPr>
          <a:xfrm>
            <a:off x="3228851" y="3274555"/>
            <a:ext cx="574196" cy="338554"/>
          </a:xfrm>
          <a:prstGeom prst="rect">
            <a:avLst/>
          </a:prstGeom>
          <a:noFill/>
        </p:spPr>
        <p:txBody>
          <a:bodyPr wrap="none" rtlCol="0">
            <a:spAutoFit/>
          </a:bodyPr>
          <a:lstStyle/>
          <a:p>
            <a:pPr algn="ctr"/>
            <a:r>
              <a:rPr lang="en-US" sz="1600"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85%</a:t>
            </a:r>
            <a:endParaRPr lang="en-US" sz="1600"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4" name="TextBox 63"/>
          <p:cNvSpPr txBox="1"/>
          <p:nvPr/>
        </p:nvSpPr>
        <p:spPr>
          <a:xfrm>
            <a:off x="5832555" y="5019370"/>
            <a:ext cx="3286952" cy="1015663"/>
          </a:xfrm>
          <a:prstGeom prst="rect">
            <a:avLst/>
          </a:prstGeom>
          <a:noFill/>
        </p:spPr>
        <p:txBody>
          <a:bodyPr wrap="square" rtlCol="0">
            <a:spAutoFit/>
          </a:bodyPr>
          <a:lstStyle/>
          <a:p>
            <a:r>
              <a:rPr lang="en-US" sz="2000"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thus provides a natural means for accumulating evidence</a:t>
            </a:r>
            <a:endParaRPr lang="en-US" sz="2000"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mc:AlternateContent xmlns:mc="http://schemas.openxmlformats.org/markup-compatibility/2006" xmlns:a14="http://schemas.microsoft.com/office/drawing/2010/main">
        <mc:Choice Requires="a14">
          <p:sp>
            <p:nvSpPr>
              <p:cNvPr id="65" name="TextBox 64"/>
              <p:cNvSpPr txBox="1"/>
              <p:nvPr/>
            </p:nvSpPr>
            <p:spPr>
              <a:xfrm>
                <a:off x="1621193" y="284658"/>
                <a:ext cx="5710346"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p</m:t>
                      </m:r>
                      <m:d>
                        <m:dPr>
                          <m:ctrlPr>
                            <a:rPr lang="en-US" sz="3200" b="0" i="1" smtClean="0">
                              <a:solidFill>
                                <a:schemeClr val="tx2"/>
                              </a:solidFill>
                              <a:latin typeface="Cambria Math" panose="02040503050406030204" pitchFamily="18" charset="0"/>
                            </a:rPr>
                          </m:ctrlPr>
                        </m:dPr>
                        <m:e>
                          <m:r>
                            <m:rPr>
                              <m:sty m:val="p"/>
                            </m:rPr>
                            <a:rPr lang="en-US" sz="3200" b="0" i="0" smtClean="0">
                              <a:solidFill>
                                <a:schemeClr val="tx2"/>
                              </a:solidFill>
                              <a:latin typeface="Cambria Math" panose="02040503050406030204" pitchFamily="18" charset="0"/>
                            </a:rPr>
                            <m:t>MG</m:t>
                          </m:r>
                        </m:e>
                        <m:e>
                          <m:r>
                            <m:rPr>
                              <m:sty m:val="p"/>
                            </m:rPr>
                            <a:rPr lang="en-US" sz="3200" b="0" i="0" smtClean="0">
                              <a:solidFill>
                                <a:schemeClr val="tx2"/>
                              </a:solidFill>
                              <a:latin typeface="Cambria Math" panose="02040503050406030204" pitchFamily="18" charset="0"/>
                              <a:ea typeface="Cambria Math" panose="02040503050406030204" pitchFamily="18" charset="0"/>
                            </a:rPr>
                            <m:t>make</m:t>
                          </m:r>
                        </m:e>
                      </m:d>
                      <m:r>
                        <a:rPr lang="en-US" sz="3200" b="0" i="0" smtClean="0">
                          <a:solidFill>
                            <a:schemeClr val="tx2"/>
                          </a:solidFill>
                          <a:latin typeface="Cambria Math" panose="02040503050406030204" pitchFamily="18" charset="0"/>
                          <a:ea typeface="Cambria Math" panose="02040503050406030204" pitchFamily="18" charset="0"/>
                        </a:rPr>
                        <m:t>=</m:t>
                      </m:r>
                      <m:f>
                        <m:fPr>
                          <m:ctrlPr>
                            <a:rPr lang="en-US" sz="3200" b="0" i="1" smtClean="0">
                              <a:solidFill>
                                <a:schemeClr val="tx2"/>
                              </a:solidFill>
                              <a:latin typeface="Cambria Math" panose="02040503050406030204" pitchFamily="18" charset="0"/>
                              <a:ea typeface="Cambria Math" panose="02040503050406030204" pitchFamily="18" charset="0"/>
                            </a:rPr>
                          </m:ctrlPr>
                        </m:fPr>
                        <m:num>
                          <m:r>
                            <a:rPr lang="en-US" sz="3200" b="0" i="0" smtClean="0">
                              <a:solidFill>
                                <a:schemeClr val="accent6"/>
                              </a:solidFill>
                              <a:latin typeface="Cambria Math" panose="02040503050406030204" pitchFamily="18" charset="0"/>
                              <a:ea typeface="Cambria Math" panose="02040503050406030204" pitchFamily="18" charset="0"/>
                            </a:rPr>
                            <m:t>.942</m:t>
                          </m:r>
                          <m:r>
                            <a:rPr lang="en-US" sz="3200" b="0" i="0" smtClean="0">
                              <a:solidFill>
                                <a:schemeClr val="tx2"/>
                              </a:solidFill>
                              <a:latin typeface="Cambria Math" panose="02040503050406030204" pitchFamily="18" charset="0"/>
                              <a:ea typeface="Cambria Math" panose="02040503050406030204" pitchFamily="18" charset="0"/>
                            </a:rPr>
                            <m:t>∗</m:t>
                          </m:r>
                          <m:r>
                            <a:rPr lang="en-US" sz="3200" b="0" i="0" smtClean="0">
                              <a:solidFill>
                                <a:schemeClr val="accent3"/>
                              </a:solidFill>
                              <a:latin typeface="Cambria Math" panose="02040503050406030204" pitchFamily="18" charset="0"/>
                              <a:ea typeface="Cambria Math" panose="02040503050406030204" pitchFamily="18" charset="0"/>
                            </a:rPr>
                            <m:t>.</m:t>
                          </m:r>
                          <m:r>
                            <a:rPr lang="en-US" sz="3200" b="0" i="1" smtClean="0">
                              <a:solidFill>
                                <a:schemeClr val="accent3"/>
                              </a:solidFill>
                              <a:latin typeface="Cambria Math" panose="02040503050406030204" pitchFamily="18" charset="0"/>
                              <a:ea typeface="Cambria Math" panose="02040503050406030204" pitchFamily="18" charset="0"/>
                            </a:rPr>
                            <m:t>82</m:t>
                          </m:r>
                        </m:num>
                        <m:den>
                          <m:r>
                            <a:rPr lang="en-US" sz="3200" b="0" i="0" smtClean="0">
                              <a:solidFill>
                                <a:schemeClr val="accent2"/>
                              </a:solidFill>
                              <a:latin typeface="Cambria Math" panose="02040503050406030204" pitchFamily="18" charset="0"/>
                              <a:ea typeface="Cambria Math" panose="02040503050406030204" pitchFamily="18" charset="0"/>
                            </a:rPr>
                            <m:t>.9047</m:t>
                          </m:r>
                        </m:den>
                      </m:f>
                      <m:r>
                        <a:rPr lang="en-US" sz="3200" b="0" i="0" smtClean="0">
                          <a:solidFill>
                            <a:schemeClr val="tx2"/>
                          </a:solidFill>
                          <a:latin typeface="Cambria Math" panose="02040503050406030204" pitchFamily="18" charset="0"/>
                          <a:ea typeface="Cambria Math" panose="02040503050406030204" pitchFamily="18" charset="0"/>
                        </a:rPr>
                        <m:t>= </m:t>
                      </m:r>
                      <m:r>
                        <a:rPr lang="en-US" sz="3200" b="1" i="0" smtClean="0">
                          <a:solidFill>
                            <a:schemeClr val="tx2"/>
                          </a:solidFill>
                          <a:latin typeface="Cambria Math" panose="02040503050406030204" pitchFamily="18" charset="0"/>
                          <a:ea typeface="Cambria Math" panose="02040503050406030204" pitchFamily="18" charset="0"/>
                        </a:rPr>
                        <m:t>.</m:t>
                      </m:r>
                      <m:r>
                        <a:rPr lang="en-US" sz="3200" b="1" i="0" smtClean="0">
                          <a:solidFill>
                            <a:schemeClr val="tx2"/>
                          </a:solidFill>
                          <a:latin typeface="Cambria Math" panose="02040503050406030204" pitchFamily="18" charset="0"/>
                          <a:ea typeface="Cambria Math" panose="02040503050406030204" pitchFamily="18" charset="0"/>
                        </a:rPr>
                        <m:t>𝟖𝟓</m:t>
                      </m:r>
                    </m:oMath>
                  </m:oMathPara>
                </a14:m>
                <a:endParaRPr lang="en-US" sz="3200" b="1" dirty="0">
                  <a:solidFill>
                    <a:schemeClr val="tx2"/>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1621193" y="284658"/>
                <a:ext cx="5710346" cy="925190"/>
              </a:xfrm>
              <a:prstGeom prst="rect">
                <a:avLst/>
              </a:prstGeom>
              <a:blipFill>
                <a:blip r:embed="rId7"/>
                <a:stretch>
                  <a:fillRect/>
                </a:stretch>
              </a:blipFill>
            </p:spPr>
            <p:txBody>
              <a:bodyPr/>
              <a:lstStyle/>
              <a:p>
                <a:r>
                  <a:rPr lang="en-US">
                    <a:noFill/>
                  </a:rPr>
                  <a:t> </a:t>
                </a:r>
              </a:p>
            </p:txBody>
          </p:sp>
        </mc:Fallback>
      </mc:AlternateContent>
      <p:grpSp>
        <p:nvGrpSpPr>
          <p:cNvPr id="2" name="Group 1"/>
          <p:cNvGrpSpPr/>
          <p:nvPr/>
        </p:nvGrpSpPr>
        <p:grpSpPr>
          <a:xfrm>
            <a:off x="1229631" y="3594225"/>
            <a:ext cx="1897719" cy="1880756"/>
            <a:chOff x="1229631" y="3594225"/>
            <a:chExt cx="1897719" cy="1880756"/>
          </a:xfrm>
        </p:grpSpPr>
        <p:grpSp>
          <p:nvGrpSpPr>
            <p:cNvPr id="45" name="Group 44"/>
            <p:cNvGrpSpPr/>
            <p:nvPr/>
          </p:nvGrpSpPr>
          <p:grpSpPr>
            <a:xfrm>
              <a:off x="1229631" y="4165361"/>
              <a:ext cx="1204226" cy="1309620"/>
              <a:chOff x="1048562" y="4007989"/>
              <a:chExt cx="1204226" cy="1309620"/>
            </a:xfrm>
          </p:grpSpPr>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860" y="4318503"/>
                <a:ext cx="1198928" cy="999106"/>
              </a:xfrm>
              <a:prstGeom prst="rect">
                <a:avLst/>
              </a:prstGeom>
              <a:ln>
                <a:noFill/>
              </a:ln>
              <a:effectLst>
                <a:outerShdw blurRad="190500" algn="tl" rotWithShape="0">
                  <a:srgbClr val="000000">
                    <a:alpha val="70000"/>
                  </a:srgbClr>
                </a:outerShdw>
              </a:effectLst>
            </p:spPr>
          </p:pic>
          <p:sp>
            <p:nvSpPr>
              <p:cNvPr id="44" name="TextBox 43"/>
              <p:cNvSpPr txBox="1"/>
              <p:nvPr/>
            </p:nvSpPr>
            <p:spPr>
              <a:xfrm>
                <a:off x="1048562" y="4007989"/>
                <a:ext cx="425116" cy="276999"/>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cxnSp>
          <p:nvCxnSpPr>
            <p:cNvPr id="38" name="Straight Connector 37"/>
            <p:cNvCxnSpPr>
              <a:stCxn id="43" idx="0"/>
            </p:cNvCxnSpPr>
            <p:nvPr/>
          </p:nvCxnSpPr>
          <p:spPr>
            <a:xfrm flipV="1">
              <a:off x="1834393" y="3594225"/>
              <a:ext cx="178522" cy="881650"/>
            </a:xfrm>
            <a:prstGeom prst="line">
              <a:avLst/>
            </a:prstGeom>
            <a:ln w="381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63579" y="4417608"/>
              <a:ext cx="663771" cy="646331"/>
            </a:xfrm>
            <a:prstGeom prst="rect">
              <a:avLst/>
            </a:prstGeom>
            <a:noFill/>
          </p:spPr>
          <p:txBody>
            <a:bodyPr wrap="none" rtlCol="0">
              <a:spAutoFit/>
            </a:bodyPr>
            <a:lstStyle/>
            <a:p>
              <a:r>
                <a:rPr lang="en-US" b="1" dirty="0" smtClean="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Old</a:t>
              </a:r>
            </a:p>
            <a:p>
              <a:r>
                <a:rPr lang="en-US" b="1" dirty="0" smtClean="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prior</a:t>
              </a:r>
              <a:endParaRPr lang="en-US" b="1" dirty="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sp>
        <p:nvSpPr>
          <p:cNvPr id="66" name="TextBox 65"/>
          <p:cNvSpPr txBox="1"/>
          <p:nvPr/>
        </p:nvSpPr>
        <p:spPr>
          <a:xfrm>
            <a:off x="2617653" y="3656832"/>
            <a:ext cx="574196" cy="338554"/>
          </a:xfrm>
          <a:prstGeom prst="rect">
            <a:avLst/>
          </a:prstGeom>
          <a:noFill/>
        </p:spPr>
        <p:txBody>
          <a:bodyPr wrap="none" rtlCol="0">
            <a:spAutoFit/>
          </a:bodyPr>
          <a:lstStyle/>
          <a:p>
            <a:pPr algn="ctr"/>
            <a:r>
              <a:rPr lang="en-US" sz="1600"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82%</a:t>
            </a:r>
            <a:endParaRPr lang="en-US" sz="1600"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1" name="TextBox 50"/>
          <p:cNvSpPr txBox="1"/>
          <p:nvPr/>
        </p:nvSpPr>
        <p:spPr>
          <a:xfrm>
            <a:off x="216188" y="2339665"/>
            <a:ext cx="2452001" cy="830997"/>
          </a:xfrm>
          <a:prstGeom prst="rect">
            <a:avLst/>
          </a:prstGeom>
          <a:noFill/>
        </p:spPr>
        <p:txBody>
          <a:bodyPr wrap="square" rtlCol="0">
            <a:spAutoFit/>
          </a:bodyPr>
          <a:lstStyle/>
          <a:p>
            <a:r>
              <a:rPr lang="en-US" sz="1600"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Steph makes another FT—does my prediction change?</a:t>
            </a:r>
            <a:endParaRPr lang="en-US" sz="1600"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nvGrpSpPr>
          <p:cNvPr id="5" name="Group 4"/>
          <p:cNvGrpSpPr/>
          <p:nvPr/>
        </p:nvGrpSpPr>
        <p:grpSpPr>
          <a:xfrm>
            <a:off x="5612765" y="1487769"/>
            <a:ext cx="2302401" cy="2507617"/>
            <a:chOff x="5612765" y="1487769"/>
            <a:chExt cx="2302401" cy="2507617"/>
          </a:xfrm>
        </p:grpSpPr>
        <p:grpSp>
          <p:nvGrpSpPr>
            <p:cNvPr id="39" name="Group 38"/>
            <p:cNvGrpSpPr/>
            <p:nvPr/>
          </p:nvGrpSpPr>
          <p:grpSpPr>
            <a:xfrm>
              <a:off x="5612765" y="1487769"/>
              <a:ext cx="1202573" cy="1707337"/>
              <a:chOff x="5808179" y="3488584"/>
              <a:chExt cx="1202573" cy="1707337"/>
            </a:xfrm>
          </p:grpSpPr>
          <p:pic>
            <p:nvPicPr>
              <p:cNvPr id="33" name="Picture 32"/>
              <p:cNvPicPr>
                <a:picLocks noChangeAspect="1"/>
              </p:cNvPicPr>
              <p:nvPr/>
            </p:nvPicPr>
            <p:blipFill>
              <a:blip r:embed="rId9"/>
              <a:stretch>
                <a:fillRect/>
              </a:stretch>
            </p:blipFill>
            <p:spPr>
              <a:xfrm>
                <a:off x="5934417" y="3770777"/>
                <a:ext cx="950096" cy="1425144"/>
              </a:xfrm>
              <a:prstGeom prst="rect">
                <a:avLst/>
              </a:prstGeom>
              <a:ln>
                <a:noFill/>
              </a:ln>
              <a:effectLst>
                <a:outerShdw blurRad="190500" algn="tl" rotWithShape="0">
                  <a:srgbClr val="000000">
                    <a:alpha val="70000"/>
                  </a:srgbClr>
                </a:outerShdw>
              </a:effectLst>
            </p:spPr>
          </p:pic>
          <p:sp>
            <p:nvSpPr>
              <p:cNvPr id="34" name="TextBox 33"/>
              <p:cNvSpPr txBox="1"/>
              <p:nvPr/>
            </p:nvSpPr>
            <p:spPr>
              <a:xfrm>
                <a:off x="5808179" y="3488584"/>
                <a:ext cx="1202573" cy="276999"/>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 with MG</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cxnSp>
          <p:nvCxnSpPr>
            <p:cNvPr id="41" name="Straight Connector 40"/>
            <p:cNvCxnSpPr>
              <a:stCxn id="33" idx="2"/>
            </p:cNvCxnSpPr>
            <p:nvPr/>
          </p:nvCxnSpPr>
          <p:spPr>
            <a:xfrm>
              <a:off x="6214051" y="3195106"/>
              <a:ext cx="181304" cy="399119"/>
            </a:xfrm>
            <a:prstGeom prst="line">
              <a:avLst/>
            </a:prstGeom>
            <a:ln w="381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944554" y="3656832"/>
              <a:ext cx="579006" cy="338554"/>
            </a:xfrm>
            <a:prstGeom prst="rect">
              <a:avLst/>
            </a:prstGeom>
            <a:noFill/>
          </p:spPr>
          <p:txBody>
            <a:bodyPr wrap="none" rtlCol="0">
              <a:spAutoFit/>
            </a:bodyPr>
            <a:lstStyle/>
            <a:p>
              <a:pPr algn="ctr"/>
              <a:r>
                <a:rPr lang="en-US" sz="1600"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94%</a:t>
              </a:r>
              <a:endParaRPr lang="en-US" sz="1600"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7" name="TextBox 56"/>
            <p:cNvSpPr txBox="1"/>
            <p:nvPr/>
          </p:nvSpPr>
          <p:spPr>
            <a:xfrm>
              <a:off x="6701372" y="1733743"/>
              <a:ext cx="1213794" cy="369332"/>
            </a:xfrm>
            <a:prstGeom prst="rect">
              <a:avLst/>
            </a:prstGeom>
            <a:noFill/>
          </p:spPr>
          <p:txBody>
            <a:bodyPr wrap="none" rtlCol="0">
              <a:spAutoFit/>
            </a:bodyPr>
            <a:lstStyle/>
            <a:p>
              <a:r>
                <a:rPr lang="en-US"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Likelihood</a:t>
              </a:r>
              <a:endParaRPr lang="en-US"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grpSp>
        <p:nvGrpSpPr>
          <p:cNvPr id="52" name="Group 51"/>
          <p:cNvGrpSpPr/>
          <p:nvPr/>
        </p:nvGrpSpPr>
        <p:grpSpPr>
          <a:xfrm>
            <a:off x="2606199" y="1467935"/>
            <a:ext cx="2373147" cy="2126291"/>
            <a:chOff x="1736745" y="1467935"/>
            <a:chExt cx="2373147" cy="2126291"/>
          </a:xfrm>
        </p:grpSpPr>
        <p:grpSp>
          <p:nvGrpSpPr>
            <p:cNvPr id="53" name="Group 52"/>
            <p:cNvGrpSpPr/>
            <p:nvPr/>
          </p:nvGrpSpPr>
          <p:grpSpPr>
            <a:xfrm>
              <a:off x="2795464" y="1467935"/>
              <a:ext cx="1314428" cy="1727171"/>
              <a:chOff x="4204278" y="3609846"/>
              <a:chExt cx="1314428" cy="1727171"/>
            </a:xfrm>
          </p:grpSpPr>
          <p:sp>
            <p:nvSpPr>
              <p:cNvPr id="67" name="TextBox 66"/>
              <p:cNvSpPr txBox="1"/>
              <p:nvPr/>
            </p:nvSpPr>
            <p:spPr>
              <a:xfrm>
                <a:off x="4204278" y="3609846"/>
                <a:ext cx="825868" cy="276999"/>
              </a:xfrm>
              <a:prstGeom prst="rect">
                <a:avLst/>
              </a:prstGeom>
              <a:noFill/>
            </p:spPr>
            <p:txBody>
              <a:bodyPr wrap="none" rtlCol="0">
                <a:spAutoFit/>
              </a:bodyPr>
              <a:lstStyle/>
              <a:p>
                <a:pPr algn="ctr"/>
                <a:r>
                  <a:rPr lang="en-US" sz="1200" dirty="0" err="1"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MG|make</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68" name="Picture 67"/>
              <p:cNvPicPr>
                <a:picLocks noChangeAspect="1"/>
              </p:cNvPicPr>
              <p:nvPr/>
            </p:nvPicPr>
            <p:blipFill rotWithShape="1">
              <a:blip r:embed="rId4" cstate="print">
                <a:extLst>
                  <a:ext uri="{28A0092B-C50C-407E-A947-70E740481C1C}">
                    <a14:useLocalDpi xmlns:a14="http://schemas.microsoft.com/office/drawing/2010/main" val="0"/>
                  </a:ext>
                </a:extLst>
              </a:blip>
              <a:srcRect l="23132" r="23132"/>
              <a:stretch/>
            </p:blipFill>
            <p:spPr>
              <a:xfrm>
                <a:off x="4258456" y="3929849"/>
                <a:ext cx="1260250" cy="1407168"/>
              </a:xfrm>
              <a:prstGeom prst="rect">
                <a:avLst/>
              </a:prstGeom>
              <a:ln>
                <a:noFill/>
              </a:ln>
              <a:effectLst>
                <a:outerShdw blurRad="190500" algn="tl" rotWithShape="0">
                  <a:srgbClr val="000000">
                    <a:alpha val="70000"/>
                  </a:srgbClr>
                </a:outerShdw>
              </a:effectLst>
            </p:spPr>
          </p:pic>
        </p:grpSp>
        <p:cxnSp>
          <p:nvCxnSpPr>
            <p:cNvPr id="60" name="Straight Connector 59"/>
            <p:cNvCxnSpPr>
              <a:stCxn id="68" idx="2"/>
            </p:cNvCxnSpPr>
            <p:nvPr/>
          </p:nvCxnSpPr>
          <p:spPr>
            <a:xfrm flipH="1">
              <a:off x="2906162" y="3195106"/>
              <a:ext cx="573605" cy="399120"/>
            </a:xfrm>
            <a:prstGeom prst="line">
              <a:avLst/>
            </a:prstGeom>
            <a:ln w="381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736745" y="1812542"/>
              <a:ext cx="1093376" cy="646331"/>
            </a:xfrm>
            <a:prstGeom prst="rect">
              <a:avLst/>
            </a:prstGeom>
            <a:noFill/>
          </p:spPr>
          <p:txBody>
            <a:bodyPr wrap="none" rtlCol="0">
              <a:spAutoFit/>
            </a:bodyPr>
            <a:lstStyle/>
            <a:p>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New</a:t>
              </a:r>
            </a:p>
            <a:p>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posterior</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grpSp>
        <p:nvGrpSpPr>
          <p:cNvPr id="69" name="Group 68"/>
          <p:cNvGrpSpPr/>
          <p:nvPr/>
        </p:nvGrpSpPr>
        <p:grpSpPr>
          <a:xfrm>
            <a:off x="2119643" y="3594225"/>
            <a:ext cx="1897719" cy="1880756"/>
            <a:chOff x="1229631" y="3594225"/>
            <a:chExt cx="1897719" cy="1880756"/>
          </a:xfrm>
        </p:grpSpPr>
        <p:grpSp>
          <p:nvGrpSpPr>
            <p:cNvPr id="70" name="Group 69"/>
            <p:cNvGrpSpPr/>
            <p:nvPr/>
          </p:nvGrpSpPr>
          <p:grpSpPr>
            <a:xfrm>
              <a:off x="1229631" y="4165361"/>
              <a:ext cx="1204226" cy="1309620"/>
              <a:chOff x="1048562" y="4007989"/>
              <a:chExt cx="1204226" cy="1309620"/>
            </a:xfrm>
          </p:grpSpPr>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860" y="4318503"/>
                <a:ext cx="1198928" cy="999106"/>
              </a:xfrm>
              <a:prstGeom prst="rect">
                <a:avLst/>
              </a:prstGeom>
              <a:ln>
                <a:noFill/>
              </a:ln>
              <a:effectLst>
                <a:outerShdw blurRad="190500" algn="tl" rotWithShape="0">
                  <a:srgbClr val="000000">
                    <a:alpha val="70000"/>
                  </a:srgbClr>
                </a:outerShdw>
              </a:effectLst>
            </p:spPr>
          </p:pic>
          <p:sp>
            <p:nvSpPr>
              <p:cNvPr id="74" name="TextBox 73"/>
              <p:cNvSpPr txBox="1"/>
              <p:nvPr/>
            </p:nvSpPr>
            <p:spPr>
              <a:xfrm>
                <a:off x="1048562" y="4007989"/>
                <a:ext cx="425116" cy="276999"/>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cxnSp>
          <p:nvCxnSpPr>
            <p:cNvPr id="71" name="Straight Connector 70"/>
            <p:cNvCxnSpPr>
              <a:stCxn id="73" idx="0"/>
            </p:cNvCxnSpPr>
            <p:nvPr/>
          </p:nvCxnSpPr>
          <p:spPr>
            <a:xfrm flipV="1">
              <a:off x="1834393" y="3594225"/>
              <a:ext cx="178522" cy="881650"/>
            </a:xfrm>
            <a:prstGeom prst="line">
              <a:avLst/>
            </a:prstGeom>
            <a:ln w="381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463579" y="4417608"/>
              <a:ext cx="663771" cy="646331"/>
            </a:xfrm>
            <a:prstGeom prst="rect">
              <a:avLst/>
            </a:prstGeom>
            <a:noFill/>
          </p:spPr>
          <p:txBody>
            <a:bodyPr wrap="none" rtlCol="0">
              <a:spAutoFit/>
            </a:bodyPr>
            <a:lstStyle/>
            <a:p>
              <a:r>
                <a:rPr lang="en-US" b="1" dirty="0" smtClean="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New</a:t>
              </a:r>
            </a:p>
            <a:p>
              <a:r>
                <a:rPr lang="en-US" b="1" dirty="0" smtClean="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prior</a:t>
              </a:r>
              <a:endParaRPr lang="en-US" b="1" dirty="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sp>
        <p:nvSpPr>
          <p:cNvPr id="7" name="Rectangle 6"/>
          <p:cNvSpPr/>
          <p:nvPr/>
        </p:nvSpPr>
        <p:spPr>
          <a:xfrm>
            <a:off x="5540721" y="226335"/>
            <a:ext cx="588092" cy="480218"/>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63586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10" presetClass="exit" presetSubtype="0" fill="hold"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0"/>
                                        </p:tgtEl>
                                      </p:cBhvr>
                                    </p:animEffect>
                                    <p:set>
                                      <p:cBhvr>
                                        <p:cTn id="23" dur="1" fill="hold">
                                          <p:stCondLst>
                                            <p:cond delay="499"/>
                                          </p:stCondLst>
                                        </p:cTn>
                                        <p:tgtEl>
                                          <p:spTgt spid="40"/>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xit" presetSubtype="0" fill="hold" grpId="0" nodeType="withEffect">
                                  <p:stCondLst>
                                    <p:cond delay="0"/>
                                  </p:stCondLst>
                                  <p:childTnLst>
                                    <p:animEffect transition="out" filter="fade">
                                      <p:cBhvr>
                                        <p:cTn id="28" dur="500"/>
                                        <p:tgtEl>
                                          <p:spTgt spid="66"/>
                                        </p:tgtEl>
                                      </p:cBhvr>
                                    </p:animEffect>
                                    <p:set>
                                      <p:cBhvr>
                                        <p:cTn id="29" dur="1" fill="hold">
                                          <p:stCondLst>
                                            <p:cond delay="499"/>
                                          </p:stCondLst>
                                        </p:cTn>
                                        <p:tgtEl>
                                          <p:spTgt spid="6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heel(1)">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
                                        </p:tgtEl>
                                      </p:cBhvr>
                                    </p:animEffect>
                                    <p:set>
                                      <p:cBhvr>
                                        <p:cTn id="47" dur="1" fill="hold">
                                          <p:stCondLst>
                                            <p:cond delay="499"/>
                                          </p:stCondLst>
                                        </p:cTn>
                                        <p:tgtEl>
                                          <p:spTgt spid="3"/>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62"/>
                                        </p:tgtEl>
                                      </p:cBhvr>
                                    </p:animEffect>
                                    <p:set>
                                      <p:cBhvr>
                                        <p:cTn id="54" dur="1" fill="hold">
                                          <p:stCondLst>
                                            <p:cond delay="499"/>
                                          </p:stCondLst>
                                        </p:cTn>
                                        <p:tgtEl>
                                          <p:spTgt spid="62"/>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 grpId="0"/>
      <p:bldP spid="40" grpId="1"/>
      <p:bldP spid="56" grpId="0"/>
      <p:bldP spid="62" grpId="0"/>
      <p:bldP spid="62" grpId="1"/>
      <p:bldP spid="63" grpId="0"/>
      <p:bldP spid="64" grpId="0"/>
      <p:bldP spid="65" grpId="0"/>
      <p:bldP spid="66" grpId="0"/>
      <p:bldP spid="51" grpId="0"/>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466661"/>
            <a:ext cx="8812696" cy="4269060"/>
          </a:xfrm>
        </p:spPr>
        <p:txBody>
          <a:bodyPr/>
          <a:lstStyle/>
          <a:p>
            <a:r>
              <a:rPr lang="en-US" cap="none" dirty="0" smtClean="0"/>
              <a:t>In research, often most interested in estimating parameters (</a:t>
            </a:r>
            <a:r>
              <a:rPr lang="el-GR"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θ</a:t>
            </a:r>
            <a:r>
              <a:rPr lang="en-US" cap="none" dirty="0" smtClean="0"/>
              <a:t>) that help us </a:t>
            </a:r>
            <a:r>
              <a:rPr lang="en-US" cap="none" dirty="0" smtClean="0"/>
              <a:t>evaluate </a:t>
            </a:r>
            <a:r>
              <a:rPr lang="en-US" cap="none" dirty="0" smtClean="0"/>
              <a:t>hypotheses</a:t>
            </a:r>
          </a:p>
          <a:p>
            <a:pPr lvl="1"/>
            <a:endParaRPr lang="en-US" cap="none" dirty="0" smtClean="0"/>
          </a:p>
          <a:p>
            <a:r>
              <a:rPr lang="en-US" cap="none" dirty="0" smtClean="0"/>
              <a:t>In Bayesian statistics, we </a:t>
            </a:r>
            <a:br>
              <a:rPr lang="en-US" cap="none" dirty="0" smtClean="0"/>
            </a:br>
            <a:r>
              <a:rPr lang="en-US" cap="none" dirty="0" smtClean="0"/>
              <a:t>estimate </a:t>
            </a:r>
            <a:r>
              <a:rPr lang="en-US" i="1" cap="none" dirty="0" smtClean="0"/>
              <a:t>distributions</a:t>
            </a:r>
            <a:r>
              <a:rPr lang="en-US" cap="none" dirty="0" smtClean="0"/>
              <a:t> that </a:t>
            </a:r>
            <a:br>
              <a:rPr lang="en-US" cap="none" dirty="0" smtClean="0"/>
            </a:br>
            <a:r>
              <a:rPr lang="en-US" cap="none" dirty="0" smtClean="0"/>
              <a:t>summarize plausibility of </a:t>
            </a:r>
            <a:br>
              <a:rPr lang="en-US" cap="none" dirty="0" smtClean="0"/>
            </a:br>
            <a:r>
              <a:rPr lang="en-US" cap="none" dirty="0" smtClean="0"/>
              <a:t>posterior estimates</a:t>
            </a:r>
            <a:endParaRPr lang="en-US" i="1" cap="none" dirty="0" smtClean="0"/>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mc:AlternateContent xmlns:mc="http://schemas.openxmlformats.org/markup-compatibility/2006" xmlns:a14="http://schemas.microsoft.com/office/drawing/2010/main">
        <mc:Choice Requires="a14">
          <p:sp>
            <p:nvSpPr>
              <p:cNvPr id="4" name="TextBox 3"/>
              <p:cNvSpPr txBox="1"/>
              <p:nvPr/>
            </p:nvSpPr>
            <p:spPr>
              <a:xfrm>
                <a:off x="2270715" y="176158"/>
                <a:ext cx="4186980" cy="1043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p</m:t>
                      </m:r>
                      <m:d>
                        <m:dPr>
                          <m:ctrlPr>
                            <a:rPr lang="en-US" sz="3200" b="0" i="1" smtClean="0">
                              <a:solidFill>
                                <a:schemeClr val="tx2"/>
                              </a:solidFill>
                              <a:latin typeface="Cambria Math" panose="02040503050406030204" pitchFamily="18" charset="0"/>
                            </a:rPr>
                          </m:ctrlPr>
                        </m:dPr>
                        <m:e>
                          <m:r>
                            <m:rPr>
                              <m:sty m:val="p"/>
                            </m:rPr>
                            <a:rPr lang="el-GR" sz="3200" b="0" i="0" smtClean="0">
                              <a:solidFill>
                                <a:schemeClr val="tx2"/>
                              </a:solidFill>
                              <a:latin typeface="Cambria Math" panose="02040503050406030204" pitchFamily="18" charset="0"/>
                              <a:ea typeface="Cambria Math" panose="02040503050406030204" pitchFamily="18" charset="0"/>
                            </a:rPr>
                            <m:t>θ</m:t>
                          </m:r>
                        </m:e>
                        <m:e>
                          <m:r>
                            <m:rPr>
                              <m:sty m:val="p"/>
                            </m:rPr>
                            <a:rPr lang="en-US" sz="3200" b="0" i="0" smtClean="0">
                              <a:solidFill>
                                <a:schemeClr val="tx2"/>
                              </a:solidFill>
                              <a:latin typeface="Cambria Math" panose="02040503050406030204" pitchFamily="18" charset="0"/>
                              <a:ea typeface="Cambria Math" panose="02040503050406030204" pitchFamily="18" charset="0"/>
                            </a:rPr>
                            <m:t>D</m:t>
                          </m:r>
                        </m:e>
                      </m:d>
                      <m:r>
                        <a:rPr lang="en-US" sz="3200" b="0" i="0" smtClean="0">
                          <a:solidFill>
                            <a:schemeClr val="tx2"/>
                          </a:solidFill>
                          <a:latin typeface="Cambria Math" panose="02040503050406030204" pitchFamily="18" charset="0"/>
                          <a:ea typeface="Cambria Math" panose="02040503050406030204" pitchFamily="18" charset="0"/>
                        </a:rPr>
                        <m:t>=</m:t>
                      </m:r>
                      <m:f>
                        <m:fPr>
                          <m:ctrlPr>
                            <a:rPr lang="en-US" sz="3200" b="0" i="1" smtClean="0">
                              <a:solidFill>
                                <a:schemeClr val="tx2"/>
                              </a:solidFill>
                              <a:latin typeface="Cambria Math" panose="02040503050406030204" pitchFamily="18" charset="0"/>
                              <a:ea typeface="Cambria Math" panose="02040503050406030204" pitchFamily="18" charset="0"/>
                            </a:rPr>
                          </m:ctrlPr>
                        </m:fPr>
                        <m:num>
                          <m:r>
                            <m:rPr>
                              <m:sty m:val="p"/>
                            </m:rPr>
                            <a:rPr lang="en-US" sz="3200" i="0">
                              <a:solidFill>
                                <a:schemeClr val="tx2"/>
                              </a:solidFill>
                              <a:latin typeface="Cambria Math" panose="02040503050406030204" pitchFamily="18" charset="0"/>
                              <a:ea typeface="Cambria Math" panose="02040503050406030204" pitchFamily="18" charset="0"/>
                            </a:rPr>
                            <m:t>p</m:t>
                          </m:r>
                          <m:d>
                            <m:dPr>
                              <m:ctrlPr>
                                <a:rPr lang="en-US" sz="3200" i="1">
                                  <a:solidFill>
                                    <a:schemeClr val="tx2"/>
                                  </a:solidFill>
                                  <a:latin typeface="Cambria Math" panose="02040503050406030204" pitchFamily="18" charset="0"/>
                                  <a:ea typeface="Cambria Math" panose="02040503050406030204" pitchFamily="18" charset="0"/>
                                </a:rPr>
                              </m:ctrlPr>
                            </m:dPr>
                            <m:e>
                              <m:r>
                                <m:rPr>
                                  <m:sty m:val="p"/>
                                </m:rPr>
                                <a:rPr lang="en-US" sz="3200" i="0">
                                  <a:solidFill>
                                    <a:schemeClr val="tx2"/>
                                  </a:solidFill>
                                  <a:latin typeface="Cambria Math" panose="02040503050406030204" pitchFamily="18" charset="0"/>
                                  <a:ea typeface="Cambria Math" panose="02040503050406030204" pitchFamily="18" charset="0"/>
                                </a:rPr>
                                <m:t>D</m:t>
                              </m:r>
                            </m:e>
                            <m:e>
                              <m:r>
                                <m:rPr>
                                  <m:sty m:val="p"/>
                                </m:rPr>
                                <a:rPr lang="el-GR" sz="3200" i="0">
                                  <a:solidFill>
                                    <a:schemeClr val="tx2"/>
                                  </a:solidFill>
                                  <a:latin typeface="Cambria Math" panose="02040503050406030204" pitchFamily="18" charset="0"/>
                                  <a:ea typeface="Cambria Math" panose="02040503050406030204" pitchFamily="18" charset="0"/>
                                </a:rPr>
                                <m:t>θ</m:t>
                              </m:r>
                            </m:e>
                          </m:d>
                          <m:r>
                            <a:rPr lang="en-US" sz="3200" b="0" i="0" smtClean="0">
                              <a:solidFill>
                                <a:schemeClr val="tx2"/>
                              </a:solidFill>
                              <a:latin typeface="Cambria Math" panose="02040503050406030204" pitchFamily="18" charset="0"/>
                              <a:ea typeface="Cambria Math" panose="02040503050406030204" pitchFamily="18" charset="0"/>
                            </a:rPr>
                            <m:t>∗</m:t>
                          </m:r>
                          <m:r>
                            <m:rPr>
                              <m:sty m:val="p"/>
                            </m:rPr>
                            <a:rPr lang="en-US" sz="3200" i="0">
                              <a:solidFill>
                                <a:schemeClr val="tx2"/>
                              </a:solidFill>
                              <a:latin typeface="Cambria Math" panose="02040503050406030204" pitchFamily="18" charset="0"/>
                              <a:ea typeface="Cambria Math" panose="02040503050406030204" pitchFamily="18" charset="0"/>
                            </a:rPr>
                            <m:t>p</m:t>
                          </m:r>
                          <m:r>
                            <a:rPr lang="en-US" sz="3200" i="0">
                              <a:solidFill>
                                <a:schemeClr val="tx2"/>
                              </a:solidFill>
                              <a:latin typeface="Cambria Math" panose="02040503050406030204" pitchFamily="18" charset="0"/>
                              <a:ea typeface="Cambria Math" panose="02040503050406030204" pitchFamily="18" charset="0"/>
                            </a:rPr>
                            <m:t>(</m:t>
                          </m:r>
                          <m:r>
                            <m:rPr>
                              <m:sty m:val="p"/>
                            </m:rPr>
                            <a:rPr lang="en-US" sz="3200" i="0">
                              <a:solidFill>
                                <a:schemeClr val="tx2"/>
                              </a:solidFill>
                              <a:latin typeface="Cambria Math" panose="02040503050406030204" pitchFamily="18" charset="0"/>
                              <a:ea typeface="Cambria Math" panose="02040503050406030204" pitchFamily="18" charset="0"/>
                            </a:rPr>
                            <m:t>θ</m:t>
                          </m:r>
                          <m:r>
                            <a:rPr lang="en-US" sz="3200" i="0">
                              <a:solidFill>
                                <a:schemeClr val="tx2"/>
                              </a:solidFill>
                              <a:latin typeface="Cambria Math" panose="02040503050406030204" pitchFamily="18" charset="0"/>
                              <a:ea typeface="Cambria Math" panose="02040503050406030204" pitchFamily="18" charset="0"/>
                            </a:rPr>
                            <m:t>)</m:t>
                          </m:r>
                        </m:num>
                        <m:den>
                          <m:r>
                            <m:rPr>
                              <m:sty m:val="p"/>
                            </m:rPr>
                            <a:rPr lang="en-US" sz="3200" b="0" i="0" smtClean="0">
                              <a:solidFill>
                                <a:schemeClr val="tx2"/>
                              </a:solidFill>
                              <a:latin typeface="Cambria Math" panose="02040503050406030204" pitchFamily="18" charset="0"/>
                              <a:ea typeface="Cambria Math" panose="02040503050406030204" pitchFamily="18" charset="0"/>
                            </a:rPr>
                            <m:t>p</m:t>
                          </m:r>
                          <m:r>
                            <a:rPr lang="en-US" sz="3200" b="0" i="0" smtClean="0">
                              <a:solidFill>
                                <a:schemeClr val="tx2"/>
                              </a:solidFill>
                              <a:latin typeface="Cambria Math" panose="02040503050406030204" pitchFamily="18" charset="0"/>
                              <a:ea typeface="Cambria Math" panose="02040503050406030204" pitchFamily="18" charset="0"/>
                            </a:rPr>
                            <m:t>(</m:t>
                          </m:r>
                          <m:r>
                            <m:rPr>
                              <m:sty m:val="p"/>
                            </m:rPr>
                            <a:rPr lang="en-US" sz="3200" b="0" i="0" smtClean="0">
                              <a:solidFill>
                                <a:schemeClr val="tx2"/>
                              </a:solidFill>
                              <a:latin typeface="Cambria Math" panose="02040503050406030204" pitchFamily="18" charset="0"/>
                              <a:ea typeface="Cambria Math" panose="02040503050406030204" pitchFamily="18" charset="0"/>
                            </a:rPr>
                            <m:t>D</m:t>
                          </m:r>
                          <m:r>
                            <a:rPr lang="en-US" sz="3200" b="0" i="0" smtClean="0">
                              <a:solidFill>
                                <a:schemeClr val="tx2"/>
                              </a:solidFill>
                              <a:latin typeface="Cambria Math" panose="02040503050406030204" pitchFamily="18" charset="0"/>
                              <a:ea typeface="Cambria Math" panose="02040503050406030204" pitchFamily="18" charset="0"/>
                            </a:rPr>
                            <m:t>)</m:t>
                          </m:r>
                        </m:den>
                      </m:f>
                    </m:oMath>
                  </m:oMathPara>
                </a14:m>
                <a:endParaRPr lang="en-US" sz="3200" dirty="0">
                  <a:solidFill>
                    <a:schemeClr val="tx2"/>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70715" y="176158"/>
                <a:ext cx="4186980" cy="1043042"/>
              </a:xfrm>
              <a:prstGeom prst="rect">
                <a:avLst/>
              </a:prstGeom>
              <a:blipFill>
                <a:blip r:embed="rId2"/>
                <a:stretch>
                  <a:fillRect/>
                </a:stretch>
              </a:blipFill>
            </p:spPr>
            <p:txBody>
              <a:bodyPr/>
              <a:lstStyle/>
              <a:p>
                <a:r>
                  <a:rPr lang="en-US">
                    <a:noFill/>
                  </a:rPr>
                  <a:t> </a:t>
                </a:r>
              </a:p>
            </p:txBody>
          </p:sp>
        </mc:Fallback>
      </mc:AlternateContent>
      <p:pic>
        <p:nvPicPr>
          <p:cNvPr id="6" name="Picture 7" descr="C:\Users\James\Desktop\Rplot01.jpeg"/>
          <p:cNvPicPr>
            <a:picLocks noChangeAspect="1" noChangeArrowheads="1"/>
          </p:cNvPicPr>
          <p:nvPr/>
        </p:nvPicPr>
        <p:blipFill rotWithShape="1">
          <a:blip r:embed="rId3">
            <a:extLst>
              <a:ext uri="{28A0092B-C50C-407E-A947-70E740481C1C}">
                <a14:useLocalDpi xmlns:a14="http://schemas.microsoft.com/office/drawing/2010/main" val="0"/>
              </a:ext>
            </a:extLst>
          </a:blip>
          <a:srcRect l="5536" t="17778"/>
          <a:stretch/>
        </p:blipFill>
        <p:spPr bwMode="auto">
          <a:xfrm>
            <a:off x="5310350" y="3010623"/>
            <a:ext cx="3298791" cy="28712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542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018" y="162963"/>
            <a:ext cx="3012126" cy="5395866"/>
          </a:xfrm>
        </p:spPr>
        <p:txBody>
          <a:bodyPr>
            <a:normAutofit/>
          </a:bodyPr>
          <a:lstStyle/>
          <a:p>
            <a:r>
              <a:rPr lang="en-US" sz="2000" cap="none" dirty="0" smtClean="0"/>
              <a:t>Here is where understanding difference between frequentist and Bayesian inference becomes important…</a:t>
            </a:r>
          </a:p>
          <a:p>
            <a:endParaRPr lang="en-US" sz="2000" cap="none" dirty="0" smtClean="0"/>
          </a:p>
          <a:p>
            <a:endParaRPr lang="en-US" sz="2000" cap="none" dirty="0"/>
          </a:p>
          <a:p>
            <a:r>
              <a:rPr lang="en-US" sz="2000" b="1" cap="none" dirty="0" smtClean="0"/>
              <a:t>Takeaways for Bayes</a:t>
            </a:r>
          </a:p>
          <a:p>
            <a:pPr lvl="1"/>
            <a:r>
              <a:rPr lang="en-US" sz="1800" cap="none" dirty="0" smtClean="0"/>
              <a:t>No reliance on sampling distributions</a:t>
            </a:r>
          </a:p>
          <a:p>
            <a:pPr lvl="1"/>
            <a:r>
              <a:rPr lang="en-US" sz="1800" cap="none" dirty="0" smtClean="0"/>
              <a:t>Direct interpretation of estimates</a:t>
            </a:r>
            <a:endParaRPr lang="en-US" sz="1800" cap="none" dirty="0"/>
          </a:p>
        </p:txBody>
      </p:sp>
      <p:sp>
        <p:nvSpPr>
          <p:cNvPr id="4" name="TextBox 3"/>
          <p:cNvSpPr txBox="1"/>
          <p:nvPr/>
        </p:nvSpPr>
        <p:spPr>
          <a:xfrm>
            <a:off x="6875720" y="36212"/>
            <a:ext cx="1158316" cy="369332"/>
          </a:xfrm>
          <a:prstGeom prst="rect">
            <a:avLst/>
          </a:prstGeom>
          <a:noFill/>
        </p:spPr>
        <p:txBody>
          <a:bodyPr wrap="square" rtlCol="0">
            <a:spAutoFit/>
          </a:bodyPr>
          <a:lstStyle>
            <a:defPPr>
              <a:defRPr lang="en-US"/>
            </a:defPPr>
            <a:lvl1pPr algn="ctr">
              <a:defRPr b="1">
                <a:solidFill>
                  <a:schemeClr val="tx2"/>
                </a:solidFill>
              </a:defRPr>
            </a:lvl1pPr>
          </a:lstStyle>
          <a:p>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a:t>
            </a:r>
          </a:p>
        </p:txBody>
      </p:sp>
      <p:sp>
        <p:nvSpPr>
          <p:cNvPr id="5" name="TextBox 4"/>
          <p:cNvSpPr txBox="1"/>
          <p:nvPr/>
        </p:nvSpPr>
        <p:spPr>
          <a:xfrm>
            <a:off x="4257753" y="36212"/>
            <a:ext cx="1431556" cy="369332"/>
          </a:xfrm>
          <a:prstGeom prst="rect">
            <a:avLst/>
          </a:prstGeom>
          <a:noFill/>
        </p:spPr>
        <p:txBody>
          <a:bodyPr wrap="square" rtlCol="0">
            <a:spAutoFit/>
          </a:bodyPr>
          <a:lstStyle>
            <a:defPPr>
              <a:defRPr lang="en-US"/>
            </a:defPPr>
            <a:lvl1pPr algn="ctr">
              <a:defRPr b="1">
                <a:solidFill>
                  <a:schemeClr val="tx2"/>
                </a:solidFill>
              </a:defRPr>
            </a:lvl1pPr>
          </a:lstStyle>
          <a:p>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Frequentist</a:t>
            </a:r>
          </a:p>
        </p:txBody>
      </p:sp>
      <p:sp>
        <p:nvSpPr>
          <p:cNvPr id="6" name="TextBox 5"/>
          <p:cNvSpPr txBox="1"/>
          <p:nvPr/>
        </p:nvSpPr>
        <p:spPr>
          <a:xfrm rot="16200000">
            <a:off x="2458314" y="1354381"/>
            <a:ext cx="1963600" cy="646331"/>
          </a:xfrm>
          <a:prstGeom prst="rect">
            <a:avLst/>
          </a:prstGeom>
          <a:noFill/>
        </p:spPr>
        <p:txBody>
          <a:bodyPr wrap="square" rtlCol="0">
            <a:spAutoFit/>
          </a:bodyP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(Null) Hypothesis Assessment</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 name="TextBox 6"/>
          <p:cNvSpPr txBox="1"/>
          <p:nvPr/>
        </p:nvSpPr>
        <p:spPr>
          <a:xfrm rot="16200000">
            <a:off x="2697590" y="4006640"/>
            <a:ext cx="1485048" cy="646331"/>
          </a:xfrm>
          <a:prstGeom prst="rect">
            <a:avLst/>
          </a:prstGeom>
          <a:noFill/>
        </p:spPr>
        <p:txBody>
          <a:bodyPr wrap="square" rtlCol="0">
            <a:spAutoFit/>
          </a:bodyP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Parameter Estimation</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 name="TextBox 7"/>
          <p:cNvSpPr txBox="1"/>
          <p:nvPr/>
        </p:nvSpPr>
        <p:spPr>
          <a:xfrm>
            <a:off x="1" y="6496109"/>
            <a:ext cx="7342360" cy="369332"/>
          </a:xfrm>
          <a:prstGeom prst="rect">
            <a:avLst/>
          </a:prstGeom>
          <a:noFill/>
        </p:spPr>
        <p:txBody>
          <a:bodyPr wrap="square" rtlCol="0">
            <a:spAutoFit/>
          </a:bodyPr>
          <a:lstStyle/>
          <a:p>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All images copyright John K.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Distributed under Creative Commons 4.0 License. Source: http</a:t>
            </a:r>
            <a:r>
              <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://doingbayesiandataanalysis.blogspot.com/2014/02/improved-icons-for-bayesian-and.html</a:t>
            </a:r>
          </a:p>
        </p:txBody>
      </p:sp>
      <p:grpSp>
        <p:nvGrpSpPr>
          <p:cNvPr id="9" name="Group 8"/>
          <p:cNvGrpSpPr/>
          <p:nvPr/>
        </p:nvGrpSpPr>
        <p:grpSpPr>
          <a:xfrm>
            <a:off x="3853388" y="482162"/>
            <a:ext cx="2390771" cy="2390771"/>
            <a:chOff x="3858710" y="1003027"/>
            <a:chExt cx="2390771" cy="2390771"/>
          </a:xfrm>
        </p:grpSpPr>
        <p:pic>
          <p:nvPicPr>
            <p:cNvPr id="10" name="Picture 4" descr="http://3.bp.blogspot.com/-AECYMfCwrE8/Uv5BJPkRWsI/AAAAAAAAA1A/nyIUQBNBpAY/s1600/SimpleLinearRegressionJags-ICON-FREQ-NU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8710" y="1003027"/>
              <a:ext cx="2390771" cy="23907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094724" y="3070186"/>
              <a:ext cx="2154757" cy="307777"/>
            </a:xfrm>
            <a:prstGeom prst="rect">
              <a:avLst/>
            </a:prstGeom>
            <a:noFill/>
          </p:spPr>
          <p:txBody>
            <a:bodyPr wrap="none" rtlCol="0">
              <a:spAutoFit/>
            </a:bodyPr>
            <a:lstStyle/>
            <a:p>
              <a:pPr algn="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Does </a:t>
              </a:r>
              <a:r>
                <a:rPr lang="en-US" sz="1400" b="1" dirty="0" smtClean="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data</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fit </a:t>
              </a:r>
              <a:r>
                <a:rPr lang="en-US" sz="1400" b="1" dirty="0" smtClean="0">
                  <a:solidFill>
                    <a:srgbClr val="FF0A90"/>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hypothesis</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endPar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grpSp>
        <p:nvGrpSpPr>
          <p:cNvPr id="12" name="Group 11"/>
          <p:cNvGrpSpPr/>
          <p:nvPr/>
        </p:nvGrpSpPr>
        <p:grpSpPr>
          <a:xfrm>
            <a:off x="6500800" y="482163"/>
            <a:ext cx="2391172" cy="2391172"/>
            <a:chOff x="6506122" y="1003028"/>
            <a:chExt cx="2391172" cy="2391172"/>
          </a:xfrm>
        </p:grpSpPr>
        <p:pic>
          <p:nvPicPr>
            <p:cNvPr id="13" name="Picture 2" descr="http://4.bp.blogspot.com/-i-hlB3ewlsA/Uv5BIjGHP5I/AAAAAAAAA04/MxlFLhMuMr4/s1600/SimpleLinearRegressionJags-ICON-BAYES-NU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6122" y="1003028"/>
              <a:ext cx="2391172" cy="23911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742511" y="3070186"/>
              <a:ext cx="2154757" cy="307777"/>
            </a:xfrm>
            <a:prstGeom prst="rect">
              <a:avLst/>
            </a:prstGeom>
            <a:noFill/>
          </p:spPr>
          <p:txBody>
            <a:bodyPr wrap="none" rtlCol="0">
              <a:spAutoFit/>
            </a:bodyPr>
            <a:lstStyle/>
            <a:p>
              <a:pPr algn="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Does </a:t>
              </a:r>
              <a:r>
                <a:rPr lang="en-US" sz="1400" b="1" dirty="0" smtClean="0">
                  <a:solidFill>
                    <a:srgbClr val="FF0A90"/>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hypothesis</a:t>
              </a:r>
              <a:r>
                <a:rPr lang="en-US" sz="1400" b="1" dirty="0" smtClean="0">
                  <a:solidFill>
                    <a:srgbClr val="DF17C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fit </a:t>
              </a:r>
              <a:r>
                <a:rPr lang="en-US" sz="1400" b="1" dirty="0" smtClean="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data</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endPar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grpSp>
        <p:nvGrpSpPr>
          <p:cNvPr id="15" name="Group 14"/>
          <p:cNvGrpSpPr/>
          <p:nvPr/>
        </p:nvGrpSpPr>
        <p:grpSpPr>
          <a:xfrm>
            <a:off x="3853388" y="3134421"/>
            <a:ext cx="2408989" cy="2416301"/>
            <a:chOff x="3858710" y="3655286"/>
            <a:chExt cx="2408989" cy="2416301"/>
          </a:xfrm>
        </p:grpSpPr>
        <p:pic>
          <p:nvPicPr>
            <p:cNvPr id="16" name="Picture 8" descr="http://2.bp.blogspot.com/-5e1_FibUjg4/Uv5BItdZqmI/AAAAAAAAA00/o1EfWZ0fk-g/s1600/SimpleLinearRegressionJags-ICON-FREQ-ES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8710" y="3655286"/>
              <a:ext cx="2390771" cy="23907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230025" y="5548367"/>
              <a:ext cx="2037674" cy="523220"/>
            </a:xfrm>
            <a:prstGeom prst="rect">
              <a:avLst/>
            </a:prstGeom>
            <a:noFill/>
          </p:spPr>
          <p:txBody>
            <a:bodyPr wrap="none" rtlCol="0">
              <a:spAutoFit/>
            </a:bodyPr>
            <a:lstStyle/>
            <a:p>
              <a:pPr algn="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What </a:t>
              </a:r>
              <a:r>
                <a:rPr lang="el-GR" sz="1400" b="1" dirty="0" smtClean="0">
                  <a:solidFill>
                    <a:srgbClr val="FF0A90"/>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θ</a:t>
              </a:r>
              <a:r>
                <a:rPr lang="en-US" sz="1400" b="1" dirty="0" smtClean="0">
                  <a:solidFill>
                    <a:srgbClr val="FF0A90"/>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a:t>
              </a:r>
              <a:r>
                <a:rPr lang="el-GR"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don’t</a:t>
              </a:r>
            </a:p>
            <a:p>
              <a:pPr algn="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differ from </a:t>
              </a:r>
              <a:r>
                <a:rPr lang="en-US" sz="1400" b="1" dirty="0" smtClean="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observed </a:t>
              </a:r>
              <a:r>
                <a:rPr lang="el-GR" sz="1400" b="1" dirty="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θ</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endPar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grpSp>
        <p:nvGrpSpPr>
          <p:cNvPr id="18" name="Group 17"/>
          <p:cNvGrpSpPr/>
          <p:nvPr/>
        </p:nvGrpSpPr>
        <p:grpSpPr>
          <a:xfrm>
            <a:off x="6501175" y="3134421"/>
            <a:ext cx="2390797" cy="2390771"/>
            <a:chOff x="6506497" y="3655286"/>
            <a:chExt cx="2390797" cy="2390771"/>
          </a:xfrm>
        </p:grpSpPr>
        <p:pic>
          <p:nvPicPr>
            <p:cNvPr id="19" name="Picture 6" descr="http://4.bp.blogspot.com/-D2nLZDHLqeA/Uv5BIoWkaXI/AAAAAAAAA08/3QMKCLSC6lw/s1600/SimpleLinearRegressionJags-ICON-BAYES-ES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6497" y="3655286"/>
              <a:ext cx="2390771" cy="23907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766583" y="5738280"/>
              <a:ext cx="2130711" cy="307777"/>
            </a:xfrm>
            <a:prstGeom prst="rect">
              <a:avLst/>
            </a:prstGeom>
            <a:noFill/>
          </p:spPr>
          <p:txBody>
            <a:bodyPr wrap="none" rtlCol="0">
              <a:spAutoFit/>
            </a:bodyPr>
            <a:lstStyle/>
            <a:p>
              <a:pPr algn="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What are </a:t>
              </a:r>
              <a:r>
                <a:rPr lang="en-US" sz="1400" b="1" dirty="0" smtClean="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most likely </a:t>
              </a:r>
              <a:r>
                <a:rPr lang="el-GR" sz="1400" b="1" dirty="0" smtClean="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θ</a:t>
              </a:r>
              <a:r>
                <a:rPr lang="en-US" sz="1400" b="1" dirty="0" smtClean="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endPar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sp>
        <p:nvSpPr>
          <p:cNvPr id="21"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3" name="TextBox 2"/>
          <p:cNvSpPr txBox="1"/>
          <p:nvPr/>
        </p:nvSpPr>
        <p:spPr>
          <a:xfrm>
            <a:off x="3853388" y="482162"/>
            <a:ext cx="1715562" cy="430887"/>
          </a:xfrm>
          <a:prstGeom prst="rect">
            <a:avLst/>
          </a:prstGeom>
          <a:noFill/>
        </p:spPr>
        <p:txBody>
          <a:bodyPr wrap="square" rtlCol="0">
            <a:spAutoFit/>
          </a:bodyPr>
          <a:lstStyle/>
          <a:p>
            <a:r>
              <a:rPr lang="en-US" sz="1100" dirty="0" smtClean="0">
                <a:solidFill>
                  <a:srgbClr val="FF97A8"/>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Sampling distribution for H</a:t>
            </a:r>
            <a:r>
              <a:rPr lang="en-US" sz="1100" baseline="-25000" dirty="0" smtClean="0">
                <a:solidFill>
                  <a:srgbClr val="FF97A8"/>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 </a:t>
            </a:r>
            <a:r>
              <a:rPr lang="en-US" sz="1100" dirty="0" smtClean="0">
                <a:solidFill>
                  <a:srgbClr val="FF97A8"/>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(values ~= 0)</a:t>
            </a:r>
            <a:endParaRPr lang="en-US" sz="1100" dirty="0">
              <a:solidFill>
                <a:srgbClr val="FF97A8"/>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6500800" y="482162"/>
            <a:ext cx="1715562" cy="430887"/>
          </a:xfrm>
          <a:prstGeom prst="rect">
            <a:avLst/>
          </a:prstGeom>
          <a:noFill/>
        </p:spPr>
        <p:txBody>
          <a:bodyPr wrap="square" rtlCol="0">
            <a:spAutoFit/>
          </a:bodyPr>
          <a:lstStyle/>
          <a:p>
            <a:r>
              <a:rPr lang="en-US" sz="1100" dirty="0" smtClean="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Posterior distribution of credible values</a:t>
            </a:r>
            <a:endParaRPr lang="en-US" sz="1100" dirty="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6500800" y="3140475"/>
            <a:ext cx="1715562" cy="430887"/>
          </a:xfrm>
          <a:prstGeom prst="rect">
            <a:avLst/>
          </a:prstGeom>
          <a:noFill/>
        </p:spPr>
        <p:txBody>
          <a:bodyPr wrap="square" rtlCol="0">
            <a:spAutoFit/>
          </a:bodyPr>
          <a:lstStyle/>
          <a:p>
            <a:r>
              <a:rPr lang="en-US" sz="1100" dirty="0" smtClean="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Posterior distribution of credible values</a:t>
            </a:r>
            <a:endParaRPr lang="en-US" sz="1100" dirty="0">
              <a:solidFill>
                <a:srgbClr val="87CEEB"/>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4" name="TextBox 23"/>
          <p:cNvSpPr txBox="1"/>
          <p:nvPr/>
        </p:nvSpPr>
        <p:spPr>
          <a:xfrm>
            <a:off x="3853388" y="3135205"/>
            <a:ext cx="1715562" cy="600164"/>
          </a:xfrm>
          <a:prstGeom prst="rect">
            <a:avLst/>
          </a:prstGeom>
          <a:noFill/>
        </p:spPr>
        <p:txBody>
          <a:bodyPr wrap="square" rtlCol="0">
            <a:spAutoFit/>
          </a:bodyPr>
          <a:lstStyle/>
          <a:p>
            <a:r>
              <a:rPr lang="en-US" sz="1100" dirty="0" smtClean="0">
                <a:solidFill>
                  <a:srgbClr val="FF0A90"/>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Confidence interval limits</a:t>
            </a:r>
            <a:r>
              <a:rPr lang="en-US" sz="1100" dirty="0" smtClean="0">
                <a:solidFill>
                  <a:srgbClr val="FF97A8"/>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&amp; their sampling distribution</a:t>
            </a:r>
            <a:endParaRPr lang="en-US" sz="1100" dirty="0">
              <a:solidFill>
                <a:srgbClr val="FF97A8"/>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3270511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3"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sz="3600" cap="none" dirty="0" smtClean="0"/>
              <a:t>Strap in…let’s get ready </a:t>
            </a:r>
            <a:r>
              <a:rPr lang="en-US" sz="3600" cap="none" dirty="0" smtClean="0"/>
              <a:t>to </a:t>
            </a:r>
            <a:r>
              <a:rPr lang="en-US" sz="3600" cap="none" dirty="0" smtClean="0"/>
              <a:t>go Bayes</a:t>
            </a:r>
            <a:r>
              <a:rPr lang="en-US" sz="3600" cap="none" dirty="0" smtClean="0"/>
              <a:t>!</a:t>
            </a:r>
          </a:p>
          <a:p>
            <a:pPr lvl="1"/>
            <a:r>
              <a:rPr lang="en-US" sz="3200" dirty="0"/>
              <a:t>Goal today is to get you </a:t>
            </a:r>
            <a:br>
              <a:rPr lang="en-US" sz="3200" dirty="0"/>
            </a:br>
            <a:r>
              <a:rPr lang="en-US" sz="3200" dirty="0"/>
              <a:t>started down the path</a:t>
            </a:r>
            <a:endParaRPr lang="en-US" sz="3200" cap="none" dirty="0" smtClean="0"/>
          </a:p>
          <a:p>
            <a:endParaRPr lang="en-US" sz="3600" cap="none" dirty="0"/>
          </a:p>
          <a:p>
            <a:r>
              <a:rPr lang="en-US" sz="3600" dirty="0"/>
              <a:t>For those wanting more, </a:t>
            </a:r>
            <a:r>
              <a:rPr lang="en-US" sz="3600" dirty="0" smtClean="0"/>
              <a:t/>
            </a:r>
            <a:br>
              <a:rPr lang="en-US" sz="3600" dirty="0" smtClean="0"/>
            </a:br>
            <a:r>
              <a:rPr lang="en-US" sz="3600" u="sng" cap="none" dirty="0" smtClean="0">
                <a:solidFill>
                  <a:schemeClr val="tx2"/>
                </a:solidFill>
              </a:rPr>
              <a:t>HIGHLY</a:t>
            </a:r>
            <a:r>
              <a:rPr lang="en-US" sz="3600" cap="none" dirty="0" smtClean="0"/>
              <a:t> </a:t>
            </a:r>
            <a:r>
              <a:rPr lang="en-US" sz="3600" cap="none" dirty="0" smtClean="0"/>
              <a:t>recommend </a:t>
            </a:r>
            <a:br>
              <a:rPr lang="en-US" sz="3600" cap="none" dirty="0" smtClean="0"/>
            </a:br>
            <a:r>
              <a:rPr lang="en-US" sz="3600" cap="none" dirty="0" smtClean="0"/>
              <a:t>John </a:t>
            </a:r>
            <a:r>
              <a:rPr lang="en-US" sz="3600" cap="none" dirty="0" err="1" smtClean="0"/>
              <a:t>Kruschke’s</a:t>
            </a:r>
            <a:r>
              <a:rPr lang="en-US" sz="3600" cap="none" dirty="0" smtClean="0"/>
              <a:t> </a:t>
            </a:r>
            <a:r>
              <a:rPr lang="en-US" sz="3600" cap="none" dirty="0" smtClean="0"/>
              <a:t>textbook </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a:solidFill>
                  <a:schemeClr val="tx2"/>
                </a:solidFill>
              </a:rPr>
              <a:t>Bayesian Statistics</a:t>
            </a:r>
            <a:endParaRPr lang="en-US" sz="4400" b="1" dirty="0" smtClean="0">
              <a:solidFill>
                <a:schemeClr val="tx2"/>
              </a:solidFill>
            </a:endParaRPr>
          </a:p>
        </p:txBody>
      </p:sp>
      <p:grpSp>
        <p:nvGrpSpPr>
          <p:cNvPr id="16" name="Group 15"/>
          <p:cNvGrpSpPr/>
          <p:nvPr/>
        </p:nvGrpSpPr>
        <p:grpSpPr>
          <a:xfrm>
            <a:off x="5927363" y="1244386"/>
            <a:ext cx="2868544" cy="4666891"/>
            <a:chOff x="5957180" y="369743"/>
            <a:chExt cx="2868544" cy="4666891"/>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180" y="369743"/>
              <a:ext cx="2868544" cy="3567844"/>
            </a:xfrm>
            <a:prstGeom prst="rect">
              <a:avLst/>
            </a:prstGeom>
            <a:ln>
              <a:noFill/>
            </a:ln>
            <a:effectLst>
              <a:outerShdw blurRad="190500" algn="tl" rotWithShape="0">
                <a:srgbClr val="000000">
                  <a:alpha val="70000"/>
                </a:srgbClr>
              </a:outerShdw>
            </a:effectLst>
          </p:spPr>
        </p:pic>
        <p:sp>
          <p:nvSpPr>
            <p:cNvPr id="15" name="TextBox 14"/>
            <p:cNvSpPr txBox="1"/>
            <p:nvPr/>
          </p:nvSpPr>
          <p:spPr>
            <a:xfrm>
              <a:off x="5957180" y="4082527"/>
              <a:ext cx="2868544" cy="954107"/>
            </a:xfrm>
            <a:prstGeom prst="rect">
              <a:avLst/>
            </a:prstGeom>
            <a:noFill/>
          </p:spPr>
          <p:txBody>
            <a:bodyPr wrap="square" rtlCol="0">
              <a:spAutoFit/>
            </a:bodyPr>
            <a:lstStyle>
              <a:defPPr>
                <a:defRPr lang="en-US"/>
              </a:defPPr>
              <a:lvl1pPr algn="ctr">
                <a:defRPr b="1">
                  <a:solidFill>
                    <a:schemeClr val="tx2"/>
                  </a:solidFill>
                </a:defRPr>
              </a:lvl1pPr>
            </a:lstStyle>
            <a:p>
              <a:pPr algn="l"/>
              <a:r>
                <a:rPr lang="en-US" sz="1400" b="0" cap="small"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 receive no royalties or finders’ fees if you buy this book – it’s just a great way to learn Bayesian statistics</a:t>
              </a:r>
              <a:endParaRPr lang="en-US" sz="1400" b="0" cap="small"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spTree>
    <p:extLst>
      <p:ext uri="{BB962C8B-B14F-4D97-AF65-F5344CB8AC3E}">
        <p14:creationId xmlns:p14="http://schemas.microsoft.com/office/powerpoint/2010/main" val="3374777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lstStyle/>
          <a:p>
            <a:r>
              <a:rPr lang="en-US" cap="none" dirty="0" smtClean="0"/>
              <a:t>Two foundational concepts in Bayesian statistics</a:t>
            </a:r>
            <a:endParaRPr lang="en-US" cap="none" dirty="0"/>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Rounded Rectangle 4"/>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is reallocation of credibility across possibilities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nvGrpSpPr>
          <p:cNvPr id="21" name="Group 20"/>
          <p:cNvGrpSpPr/>
          <p:nvPr/>
        </p:nvGrpSpPr>
        <p:grpSpPr>
          <a:xfrm>
            <a:off x="3305175" y="2754164"/>
            <a:ext cx="2503211" cy="1994104"/>
            <a:chOff x="3289709" y="2754164"/>
            <a:chExt cx="2503211" cy="1994104"/>
          </a:xfrm>
        </p:grpSpPr>
        <p:grpSp>
          <p:nvGrpSpPr>
            <p:cNvPr id="15" name="Group 14"/>
            <p:cNvGrpSpPr/>
            <p:nvPr/>
          </p:nvGrpSpPr>
          <p:grpSpPr>
            <a:xfrm>
              <a:off x="3289709" y="2754164"/>
              <a:ext cx="2503211" cy="1994104"/>
              <a:chOff x="4638675" y="2457450"/>
              <a:chExt cx="2503211" cy="1994104"/>
            </a:xfrm>
          </p:grpSpPr>
          <p:sp>
            <p:nvSpPr>
              <p:cNvPr id="11" name="Rectangle 10"/>
              <p:cNvSpPr/>
              <p:nvPr/>
            </p:nvSpPr>
            <p:spPr>
              <a:xfrm>
                <a:off x="5162550" y="2457450"/>
                <a:ext cx="1552575" cy="19941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flipH="1" flipV="1">
                <a:off x="4638675" y="2457450"/>
                <a:ext cx="704850" cy="7048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p:cNvSpPr/>
              <p:nvPr/>
            </p:nvSpPr>
            <p:spPr>
              <a:xfrm rot="5400000">
                <a:off x="6227486" y="2457450"/>
                <a:ext cx="914400" cy="914400"/>
              </a:xfrm>
              <a:prstGeom prst="blockArc">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Rectangle 15"/>
            <p:cNvSpPr/>
            <p:nvPr/>
          </p:nvSpPr>
          <p:spPr>
            <a:xfrm>
              <a:off x="3902043" y="4126330"/>
              <a:ext cx="1376128" cy="5304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9" name="Oval 18"/>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1</a:t>
            </a:r>
            <a:endParaRPr lang="en-US" sz="2000" b="1" dirty="0">
              <a:solidFill>
                <a:schemeClr val="tx2"/>
              </a:solidFill>
            </a:endParaRPr>
          </a:p>
        </p:txBody>
      </p:sp>
      <p:sp>
        <p:nvSpPr>
          <p:cNvPr id="20" name="TextBox 19"/>
          <p:cNvSpPr txBox="1"/>
          <p:nvPr/>
        </p:nvSpPr>
        <p:spPr>
          <a:xfrm>
            <a:off x="1129391" y="1665057"/>
            <a:ext cx="6941324"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Imagine probability like a water pitcher with one glass of water in it</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1093533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lstStyle/>
          <a:p>
            <a:r>
              <a:rPr lang="en-US" cap="none" dirty="0" smtClean="0"/>
              <a:t>Two foundational concepts in Bayesian statistics</a:t>
            </a:r>
            <a:endParaRPr lang="en-US" cap="none" dirty="0"/>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Rounded Rectangle 4"/>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is reallocation of credibility across possibilities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nvGrpSpPr>
          <p:cNvPr id="15" name="Group 14"/>
          <p:cNvGrpSpPr/>
          <p:nvPr/>
        </p:nvGrpSpPr>
        <p:grpSpPr>
          <a:xfrm rot="18900000">
            <a:off x="3719974" y="2731212"/>
            <a:ext cx="2533650" cy="1994104"/>
            <a:chOff x="4638675" y="2457450"/>
            <a:chExt cx="2533650" cy="1994104"/>
          </a:xfrm>
        </p:grpSpPr>
        <p:sp>
          <p:nvSpPr>
            <p:cNvPr id="11" name="Rectangle 10"/>
            <p:cNvSpPr/>
            <p:nvPr/>
          </p:nvSpPr>
          <p:spPr>
            <a:xfrm>
              <a:off x="5162550" y="2457450"/>
              <a:ext cx="1552575" cy="19941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flipH="1" flipV="1">
              <a:off x="4638675" y="2457450"/>
              <a:ext cx="704850" cy="7048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p:cNvSpPr/>
            <p:nvPr/>
          </p:nvSpPr>
          <p:spPr>
            <a:xfrm rot="5400000">
              <a:off x="6257925" y="2457450"/>
              <a:ext cx="914400" cy="914400"/>
            </a:xfrm>
            <a:prstGeom prst="blockArc">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9" name="Oval 18"/>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1</a:t>
            </a:r>
            <a:endParaRPr lang="en-US" sz="2000" b="1" dirty="0">
              <a:solidFill>
                <a:schemeClr val="tx2"/>
              </a:solidFill>
            </a:endParaRPr>
          </a:p>
        </p:txBody>
      </p:sp>
      <p:sp>
        <p:nvSpPr>
          <p:cNvPr id="21" name="Rectangle 20"/>
          <p:cNvSpPr/>
          <p:nvPr/>
        </p:nvSpPr>
        <p:spPr>
          <a:xfrm>
            <a:off x="2675442"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6" name="Rectangle 15"/>
          <p:cNvSpPr/>
          <p:nvPr/>
        </p:nvSpPr>
        <p:spPr>
          <a:xfrm>
            <a:off x="2732990" y="4237032"/>
            <a:ext cx="653006" cy="7926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100%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5309467"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If you have only one cup, you can fill it completely</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3909488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Rounded Rectangle 4"/>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is reallocation of credibility across possibilities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nvGrpSpPr>
          <p:cNvPr id="15" name="Group 14"/>
          <p:cNvGrpSpPr/>
          <p:nvPr/>
        </p:nvGrpSpPr>
        <p:grpSpPr>
          <a:xfrm rot="18900000">
            <a:off x="3719974" y="2731212"/>
            <a:ext cx="2533650" cy="1994104"/>
            <a:chOff x="4638675" y="2457450"/>
            <a:chExt cx="2533650" cy="1994104"/>
          </a:xfrm>
        </p:grpSpPr>
        <p:sp>
          <p:nvSpPr>
            <p:cNvPr id="11" name="Rectangle 10"/>
            <p:cNvSpPr/>
            <p:nvPr/>
          </p:nvSpPr>
          <p:spPr>
            <a:xfrm>
              <a:off x="5162550" y="2457450"/>
              <a:ext cx="1552575" cy="19941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flipH="1" flipV="1">
              <a:off x="4638675" y="2457450"/>
              <a:ext cx="704850" cy="7048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p:cNvSpPr/>
            <p:nvPr/>
          </p:nvSpPr>
          <p:spPr>
            <a:xfrm rot="5400000">
              <a:off x="6257925" y="2457450"/>
              <a:ext cx="914400" cy="914400"/>
            </a:xfrm>
            <a:prstGeom prst="blockArc">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9" name="Oval 18"/>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1</a:t>
            </a:r>
            <a:endParaRPr lang="en-US" sz="2000" b="1" dirty="0">
              <a:solidFill>
                <a:schemeClr val="tx2"/>
              </a:solidFill>
            </a:endParaRPr>
          </a:p>
        </p:txBody>
      </p:sp>
      <p:sp>
        <p:nvSpPr>
          <p:cNvPr id="21" name="Rectangle 20"/>
          <p:cNvSpPr/>
          <p:nvPr/>
        </p:nvSpPr>
        <p:spPr>
          <a:xfrm>
            <a:off x="2675442"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6" name="Rectangle 15"/>
          <p:cNvSpPr/>
          <p:nvPr/>
        </p:nvSpPr>
        <p:spPr>
          <a:xfrm>
            <a:off x="2732990" y="4499572"/>
            <a:ext cx="653006" cy="5301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65%</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7040517"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If you have two cups, you have to decide how to share (distribute) it</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7" name="Rectangle 16"/>
          <p:cNvSpPr/>
          <p:nvPr/>
        </p:nvSpPr>
        <p:spPr>
          <a:xfrm>
            <a:off x="1594452"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1652000" y="4716855"/>
            <a:ext cx="653006" cy="3128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35%</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1597666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Rounded Rectangle 4"/>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is reallocation of credibility across possibilities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nvGrpSpPr>
          <p:cNvPr id="15" name="Group 14"/>
          <p:cNvGrpSpPr/>
          <p:nvPr/>
        </p:nvGrpSpPr>
        <p:grpSpPr>
          <a:xfrm rot="18900000">
            <a:off x="3719974" y="2731212"/>
            <a:ext cx="2533650" cy="1994104"/>
            <a:chOff x="4638675" y="2457450"/>
            <a:chExt cx="2533650" cy="1994104"/>
          </a:xfrm>
        </p:grpSpPr>
        <p:sp>
          <p:nvSpPr>
            <p:cNvPr id="11" name="Rectangle 10"/>
            <p:cNvSpPr/>
            <p:nvPr/>
          </p:nvSpPr>
          <p:spPr>
            <a:xfrm>
              <a:off x="5162550" y="2457450"/>
              <a:ext cx="1552575" cy="19941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flipH="1" flipV="1">
              <a:off x="4638675" y="2457450"/>
              <a:ext cx="704850" cy="7048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p:cNvSpPr/>
            <p:nvPr/>
          </p:nvSpPr>
          <p:spPr>
            <a:xfrm rot="5400000">
              <a:off x="6257925" y="2457450"/>
              <a:ext cx="914400" cy="914400"/>
            </a:xfrm>
            <a:prstGeom prst="blockArc">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9" name="Oval 18"/>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1</a:t>
            </a:r>
            <a:endParaRPr lang="en-US" sz="2000" b="1" dirty="0">
              <a:solidFill>
                <a:schemeClr val="tx2"/>
              </a:solidFill>
            </a:endParaRPr>
          </a:p>
        </p:txBody>
      </p:sp>
      <p:sp>
        <p:nvSpPr>
          <p:cNvPr id="21" name="Rectangle 20"/>
          <p:cNvSpPr/>
          <p:nvPr/>
        </p:nvSpPr>
        <p:spPr>
          <a:xfrm>
            <a:off x="2675442"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6" name="Rectangle 15"/>
          <p:cNvSpPr/>
          <p:nvPr/>
        </p:nvSpPr>
        <p:spPr>
          <a:xfrm>
            <a:off x="2732990" y="4499572"/>
            <a:ext cx="653006" cy="5301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65%</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7" name="Rectangle 16"/>
          <p:cNvSpPr/>
          <p:nvPr/>
        </p:nvSpPr>
        <p:spPr>
          <a:xfrm>
            <a:off x="1594452"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1652000" y="4716855"/>
            <a:ext cx="653006" cy="3128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35%</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4" name="TextBox 23"/>
          <p:cNvSpPr txBox="1"/>
          <p:nvPr/>
        </p:nvSpPr>
        <p:spPr>
          <a:xfrm>
            <a:off x="1129391" y="1665057"/>
            <a:ext cx="4658648" cy="369332"/>
          </a:xfrm>
          <a:prstGeom prst="rect">
            <a:avLst/>
          </a:prstGeom>
          <a:noFill/>
        </p:spPr>
        <p:txBody>
          <a:bodyPr wrap="none" rtlCol="0">
            <a:spAutoFit/>
          </a:bodyPr>
          <a:lstStyle/>
          <a:p>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In this metaphor, cups represent </a:t>
            </a:r>
            <a:r>
              <a:rPr lang="en-US" i="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possibilities</a:t>
            </a:r>
            <a:endParaRPr lang="en-US" i="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3904760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Rounded Rectangle 4"/>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is reallocation of credibility across possibilities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nvGrpSpPr>
          <p:cNvPr id="15" name="Group 14"/>
          <p:cNvGrpSpPr/>
          <p:nvPr/>
        </p:nvGrpSpPr>
        <p:grpSpPr>
          <a:xfrm rot="18900000">
            <a:off x="3719974" y="2731212"/>
            <a:ext cx="2533650" cy="1994104"/>
            <a:chOff x="4638675" y="2457450"/>
            <a:chExt cx="2533650" cy="1994104"/>
          </a:xfrm>
        </p:grpSpPr>
        <p:sp>
          <p:nvSpPr>
            <p:cNvPr id="11" name="Rectangle 10"/>
            <p:cNvSpPr/>
            <p:nvPr/>
          </p:nvSpPr>
          <p:spPr>
            <a:xfrm>
              <a:off x="5162550" y="2457450"/>
              <a:ext cx="1552575" cy="19941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flipH="1" flipV="1">
              <a:off x="4638675" y="2457450"/>
              <a:ext cx="704850" cy="7048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p:cNvSpPr/>
            <p:nvPr/>
          </p:nvSpPr>
          <p:spPr>
            <a:xfrm rot="5400000">
              <a:off x="6257925" y="2457450"/>
              <a:ext cx="914400" cy="914400"/>
            </a:xfrm>
            <a:prstGeom prst="blockArc">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9" name="Oval 18"/>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1</a:t>
            </a:r>
            <a:endParaRPr lang="en-US" sz="2000" b="1" dirty="0">
              <a:solidFill>
                <a:schemeClr val="tx2"/>
              </a:solidFill>
            </a:endParaRPr>
          </a:p>
        </p:txBody>
      </p:sp>
      <p:sp>
        <p:nvSpPr>
          <p:cNvPr id="21" name="Rectangle 20"/>
          <p:cNvSpPr/>
          <p:nvPr/>
        </p:nvSpPr>
        <p:spPr>
          <a:xfrm>
            <a:off x="2675442"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6" name="Rectangle 15"/>
          <p:cNvSpPr/>
          <p:nvPr/>
        </p:nvSpPr>
        <p:spPr>
          <a:xfrm>
            <a:off x="2732990" y="4417428"/>
            <a:ext cx="653006" cy="6122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79%</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7" name="Rectangle 16"/>
          <p:cNvSpPr/>
          <p:nvPr/>
        </p:nvSpPr>
        <p:spPr>
          <a:xfrm>
            <a:off x="1594452"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1652000" y="4798337"/>
            <a:ext cx="653006" cy="2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21%</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 name="TextBox 5"/>
          <p:cNvSpPr txBox="1"/>
          <p:nvPr/>
        </p:nvSpPr>
        <p:spPr>
          <a:xfrm>
            <a:off x="2795638" y="5182423"/>
            <a:ext cx="508473" cy="338554"/>
          </a:xfrm>
          <a:prstGeom prst="rect">
            <a:avLst/>
          </a:prstGeom>
          <a:noFill/>
        </p:spPr>
        <p:txBody>
          <a:bodyPr wrap="none" rtlCol="0">
            <a:spAutoFit/>
          </a:bodyPr>
          <a:lstStyle/>
          <a:p>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1552745" y="5182423"/>
            <a:ext cx="838691" cy="338554"/>
          </a:xfrm>
          <a:prstGeom prst="rect">
            <a:avLst/>
          </a:prstGeom>
          <a:noFill/>
        </p:spPr>
        <p:txBody>
          <a:bodyPr wrap="none" rtlCol="0">
            <a:spAutoFit/>
          </a:bodyPr>
          <a:lstStyle/>
          <a:p>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 MG</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671" y="2466579"/>
            <a:ext cx="2254198" cy="1352518"/>
          </a:xfrm>
          <a:prstGeom prst="rect">
            <a:avLst/>
          </a:prstGeom>
          <a:ln>
            <a:noFill/>
          </a:ln>
          <a:effectLst>
            <a:outerShdw blurRad="190500" algn="tl" rotWithShape="0">
              <a:srgbClr val="000000">
                <a:alpha val="70000"/>
              </a:srgbClr>
            </a:outerShdw>
          </a:effectLst>
        </p:spPr>
      </p:pic>
      <p:sp>
        <p:nvSpPr>
          <p:cNvPr id="25" name="TextBox 24"/>
          <p:cNvSpPr txBox="1"/>
          <p:nvPr/>
        </p:nvSpPr>
        <p:spPr>
          <a:xfrm>
            <a:off x="1129391" y="1665057"/>
            <a:ext cx="4658648" cy="369332"/>
          </a:xfrm>
          <a:prstGeom prst="rect">
            <a:avLst/>
          </a:prstGeom>
          <a:noFill/>
        </p:spPr>
        <p:txBody>
          <a:bodyPr wrap="none" rtlCol="0">
            <a:spAutoFit/>
          </a:bodyPr>
          <a:lstStyle/>
          <a:p>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In this metaphor, cups represent </a:t>
            </a:r>
            <a:r>
              <a:rPr lang="en-US" i="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possibilities</a:t>
            </a:r>
            <a:endParaRPr lang="en-US" i="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2127757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Rounded Rectangle 4"/>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is reallocation of credibility across possibilities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9" name="Oval 18"/>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1</a:t>
            </a:r>
            <a:endParaRPr lang="en-US" sz="2000" b="1" dirty="0">
              <a:solidFill>
                <a:schemeClr val="tx2"/>
              </a:solidFill>
            </a:endParaRPr>
          </a:p>
        </p:txBody>
      </p:sp>
      <p:sp>
        <p:nvSpPr>
          <p:cNvPr id="21" name="Rectangle 20"/>
          <p:cNvSpPr/>
          <p:nvPr/>
        </p:nvSpPr>
        <p:spPr>
          <a:xfrm>
            <a:off x="3756813"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6" name="Rectangle 15"/>
          <p:cNvSpPr/>
          <p:nvPr/>
        </p:nvSpPr>
        <p:spPr>
          <a:xfrm>
            <a:off x="3814361" y="4481464"/>
            <a:ext cx="653006" cy="548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74%</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6681253"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Considering more possibilities requires us to redistribute further</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7" name="Rectangle 16"/>
          <p:cNvSpPr/>
          <p:nvPr/>
        </p:nvSpPr>
        <p:spPr>
          <a:xfrm>
            <a:off x="1594452"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1652000" y="4870763"/>
            <a:ext cx="653006" cy="158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 name="TextBox 5"/>
          <p:cNvSpPr txBox="1"/>
          <p:nvPr/>
        </p:nvSpPr>
        <p:spPr>
          <a:xfrm>
            <a:off x="3799582" y="5182423"/>
            <a:ext cx="676788"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1535913" y="5182423"/>
            <a:ext cx="885179"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 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Rectangle 24"/>
          <p:cNvSpPr/>
          <p:nvPr/>
        </p:nvSpPr>
        <p:spPr>
          <a:xfrm>
            <a:off x="4793527"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7" name="Rectangle 26"/>
          <p:cNvSpPr/>
          <p:nvPr/>
        </p:nvSpPr>
        <p:spPr>
          <a:xfrm>
            <a:off x="2712817" y="4152892"/>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8" name="Rectangle 27"/>
          <p:cNvSpPr/>
          <p:nvPr/>
        </p:nvSpPr>
        <p:spPr>
          <a:xfrm>
            <a:off x="2770365" y="4958631"/>
            <a:ext cx="653006" cy="710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5%</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9" name="TextBox 28"/>
          <p:cNvSpPr txBox="1"/>
          <p:nvPr/>
        </p:nvSpPr>
        <p:spPr>
          <a:xfrm>
            <a:off x="2658610" y="5182423"/>
            <a:ext cx="885179"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 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Miss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0" name="TextBox 29"/>
          <p:cNvSpPr txBox="1"/>
          <p:nvPr/>
        </p:nvSpPr>
        <p:spPr>
          <a:xfrm>
            <a:off x="4880966" y="5182423"/>
            <a:ext cx="582212"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Miss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4" name="Rectangle 33"/>
          <p:cNvSpPr/>
          <p:nvPr/>
        </p:nvSpPr>
        <p:spPr>
          <a:xfrm rot="18000000">
            <a:off x="4923550" y="2716906"/>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5" name="Rectangle 34"/>
          <p:cNvSpPr/>
          <p:nvPr/>
        </p:nvSpPr>
        <p:spPr>
          <a:xfrm rot="18000000">
            <a:off x="5058495" y="2937589"/>
            <a:ext cx="653006" cy="6122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79%</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6" name="Rectangle 35"/>
          <p:cNvSpPr/>
          <p:nvPr/>
        </p:nvSpPr>
        <p:spPr>
          <a:xfrm rot="3600000">
            <a:off x="1353857" y="2716906"/>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7" name="Rectangle 36"/>
          <p:cNvSpPr/>
          <p:nvPr/>
        </p:nvSpPr>
        <p:spPr>
          <a:xfrm rot="3600000">
            <a:off x="1169791" y="3222022"/>
            <a:ext cx="653006" cy="2313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21%</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cxnSp>
        <p:nvCxnSpPr>
          <p:cNvPr id="12" name="Straight Connector 11"/>
          <p:cNvCxnSpPr/>
          <p:nvPr/>
        </p:nvCxnSpPr>
        <p:spPr>
          <a:xfrm>
            <a:off x="3603279" y="3678298"/>
            <a:ext cx="0" cy="215045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6481276" y="3183768"/>
            <a:ext cx="2503211" cy="1994104"/>
            <a:chOff x="4638675" y="2457450"/>
            <a:chExt cx="2503211" cy="1994104"/>
          </a:xfrm>
        </p:grpSpPr>
        <p:sp>
          <p:nvSpPr>
            <p:cNvPr id="41" name="Rectangle 40"/>
            <p:cNvSpPr/>
            <p:nvPr/>
          </p:nvSpPr>
          <p:spPr>
            <a:xfrm>
              <a:off x="5162550" y="2457450"/>
              <a:ext cx="1552575" cy="19941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Triangle 41"/>
            <p:cNvSpPr/>
            <p:nvPr/>
          </p:nvSpPr>
          <p:spPr>
            <a:xfrm flipH="1" flipV="1">
              <a:off x="4638675" y="2457450"/>
              <a:ext cx="704850" cy="70485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Block Arc 42"/>
            <p:cNvSpPr/>
            <p:nvPr/>
          </p:nvSpPr>
          <p:spPr>
            <a:xfrm rot="5400000">
              <a:off x="6227486" y="2457450"/>
              <a:ext cx="914400" cy="914400"/>
            </a:xfrm>
            <a:prstGeom prst="blockArc">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5" name="Rectangle 44"/>
          <p:cNvSpPr/>
          <p:nvPr/>
        </p:nvSpPr>
        <p:spPr>
          <a:xfrm>
            <a:off x="4842563" y="4958631"/>
            <a:ext cx="653006" cy="710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5%</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1327819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2" fill="hold" grpId="0" nodeType="clickEffect">
                                  <p:stCondLst>
                                    <p:cond delay="0"/>
                                  </p:stCondLst>
                                  <p:childTnLst>
                                    <p:animEffect transition="out" filter="wipe(right)">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8" fill="hold" grpId="0" nodeType="clickEffect">
                                  <p:stCondLst>
                                    <p:cond delay="0"/>
                                  </p:stCondLst>
                                  <p:childTnLst>
                                    <p:animEffect transition="out" filter="wipe(left)">
                                      <p:cBhvr>
                                        <p:cTn id="38" dur="500"/>
                                        <p:tgtEl>
                                          <p:spTgt spid="35"/>
                                        </p:tgtEl>
                                      </p:cBhvr>
                                    </p:animEffect>
                                    <p:set>
                                      <p:cBhvr>
                                        <p:cTn id="39" dur="1" fill="hold">
                                          <p:stCondLst>
                                            <p:cond delay="499"/>
                                          </p:stCondLst>
                                        </p:cTn>
                                        <p:tgtEl>
                                          <p:spTgt spid="35"/>
                                        </p:tgtEl>
                                        <p:attrNameLst>
                                          <p:attrName>style.visibility</p:attrName>
                                        </p:attrNameLst>
                                      </p:cBhvr>
                                      <p:to>
                                        <p:strVal val="hidden"/>
                                      </p:to>
                                    </p:se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17" grpId="0" animBg="1"/>
      <p:bldP spid="20" grpId="0" animBg="1"/>
      <p:bldP spid="6" grpId="0"/>
      <p:bldP spid="23" grpId="0"/>
      <p:bldP spid="25" grpId="0" animBg="1"/>
      <p:bldP spid="27" grpId="0" animBg="1"/>
      <p:bldP spid="28" grpId="0" animBg="1"/>
      <p:bldP spid="29" grpId="0"/>
      <p:bldP spid="30" grpId="0"/>
      <p:bldP spid="35" grpId="0" animBg="1"/>
      <p:bldP spid="37"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F74637-C62E-44D3-BB37-DA658278D62E}" type="slidenum">
              <a:rPr lang="en-US" smtClean="0"/>
              <a:pPr/>
              <a:t>2</a:t>
            </a:fld>
            <a:endParaRPr lang="en-US"/>
          </a:p>
        </p:txBody>
      </p:sp>
      <p:sp>
        <p:nvSpPr>
          <p:cNvPr id="3" name="Content Placeholder 2"/>
          <p:cNvSpPr>
            <a:spLocks noGrp="1"/>
          </p:cNvSpPr>
          <p:nvPr>
            <p:ph idx="1"/>
          </p:nvPr>
        </p:nvSpPr>
        <p:spPr/>
        <p:txBody>
          <a:bodyPr>
            <a:normAutofit/>
          </a:bodyPr>
          <a:lstStyle/>
          <a:p>
            <a:endParaRPr lang="en-US" sz="4000" dirty="0" smtClean="0"/>
          </a:p>
          <a:p>
            <a:endParaRPr lang="en-US" sz="4000" dirty="0"/>
          </a:p>
          <a:p>
            <a:r>
              <a:rPr lang="en-US" sz="4000" dirty="0" smtClean="0"/>
              <a:t>For slides, code, and data:</a:t>
            </a:r>
          </a:p>
          <a:p>
            <a:endParaRPr lang="en-US" sz="4000" dirty="0"/>
          </a:p>
          <a:p>
            <a:pPr marL="0" indent="0" algn="ctr">
              <a:buNone/>
            </a:pPr>
            <a:r>
              <a:rPr lang="en-US" sz="3200" dirty="0">
                <a:hlinkClick r:id="rId2"/>
              </a:rPr>
              <a:t>https://github.com/grandjam/bayesianTutorial</a:t>
            </a:r>
            <a:endParaRPr lang="en-US" sz="4000" dirty="0" smtClean="0"/>
          </a:p>
          <a:p>
            <a:endParaRPr lang="en-US" sz="4000" dirty="0"/>
          </a:p>
        </p:txBody>
      </p:sp>
      <p:sp>
        <p:nvSpPr>
          <p:cNvPr id="9"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Supplementary Materials</a:t>
            </a:r>
          </a:p>
        </p:txBody>
      </p:sp>
    </p:spTree>
    <p:extLst>
      <p:ext uri="{BB962C8B-B14F-4D97-AF65-F5344CB8AC3E}">
        <p14:creationId xmlns:p14="http://schemas.microsoft.com/office/powerpoint/2010/main" val="4076851817"/>
      </p:ext>
    </p:extLst>
  </p:cSld>
  <p:clrMapOvr>
    <a:masterClrMapping/>
  </p:clrMapOvr>
  <p:transition spd="med" advClick="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Rounded Rectangle 4"/>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is reallocation of credibility across possibilities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9" name="Oval 18"/>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1</a:t>
            </a:r>
            <a:endParaRPr lang="en-US" sz="2000" b="1" dirty="0">
              <a:solidFill>
                <a:schemeClr val="tx2"/>
              </a:solidFill>
            </a:endParaRPr>
          </a:p>
        </p:txBody>
      </p:sp>
      <p:sp>
        <p:nvSpPr>
          <p:cNvPr id="21" name="Rectangle 20"/>
          <p:cNvSpPr/>
          <p:nvPr/>
        </p:nvSpPr>
        <p:spPr>
          <a:xfrm>
            <a:off x="4481090" y="3147957"/>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6" name="Rectangle 15"/>
          <p:cNvSpPr/>
          <p:nvPr/>
        </p:nvSpPr>
        <p:spPr>
          <a:xfrm>
            <a:off x="4538638" y="3476529"/>
            <a:ext cx="653006" cy="548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74%</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6562887" cy="646331"/>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The amount of water in a glass in this metaphor represents the </a:t>
            </a:r>
            <a:b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strength of our </a:t>
            </a:r>
            <a:r>
              <a:rPr lang="en-US" b="1" i="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belief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in each possibility</a:t>
            </a:r>
            <a:endParaRPr lang="en-US" i="1"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7" name="Rectangle 16"/>
          <p:cNvSpPr/>
          <p:nvPr/>
        </p:nvSpPr>
        <p:spPr>
          <a:xfrm>
            <a:off x="2318729" y="3147957"/>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2376277" y="3865828"/>
            <a:ext cx="653006" cy="158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Rectangle 24"/>
          <p:cNvSpPr/>
          <p:nvPr/>
        </p:nvSpPr>
        <p:spPr>
          <a:xfrm>
            <a:off x="5517804" y="3147957"/>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7" name="Rectangle 26"/>
          <p:cNvSpPr/>
          <p:nvPr/>
        </p:nvSpPr>
        <p:spPr>
          <a:xfrm>
            <a:off x="3437094" y="3147957"/>
            <a:ext cx="769544" cy="963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8" name="Rectangle 27"/>
          <p:cNvSpPr/>
          <p:nvPr/>
        </p:nvSpPr>
        <p:spPr>
          <a:xfrm>
            <a:off x="3494642" y="3953696"/>
            <a:ext cx="653006" cy="710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5%</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2" name="TextBox 31"/>
          <p:cNvSpPr txBox="1"/>
          <p:nvPr/>
        </p:nvSpPr>
        <p:spPr>
          <a:xfrm>
            <a:off x="4537603" y="4135758"/>
            <a:ext cx="676788"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3" name="TextBox 32"/>
          <p:cNvSpPr txBox="1"/>
          <p:nvPr/>
        </p:nvSpPr>
        <p:spPr>
          <a:xfrm>
            <a:off x="2273934" y="4135758"/>
            <a:ext cx="885179"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 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8" name="TextBox 37"/>
          <p:cNvSpPr txBox="1"/>
          <p:nvPr/>
        </p:nvSpPr>
        <p:spPr>
          <a:xfrm>
            <a:off x="3396631" y="4135758"/>
            <a:ext cx="885179"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 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Miss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0" name="TextBox 39"/>
          <p:cNvSpPr txBox="1"/>
          <p:nvPr/>
        </p:nvSpPr>
        <p:spPr>
          <a:xfrm>
            <a:off x="5618987" y="4135758"/>
            <a:ext cx="582212"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Miss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4" name="Rectangle 43"/>
          <p:cNvSpPr/>
          <p:nvPr/>
        </p:nvSpPr>
        <p:spPr>
          <a:xfrm>
            <a:off x="5557635" y="3953696"/>
            <a:ext cx="653006" cy="710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5%</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3474677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Rounded Rectangle 4"/>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is reallocation of credibility across possibilities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9" name="Oval 18"/>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1</a:t>
            </a:r>
            <a:endParaRPr lang="en-US" sz="2000" b="1" dirty="0">
              <a:solidFill>
                <a:schemeClr val="tx2"/>
              </a:solidFill>
            </a:endParaRPr>
          </a:p>
        </p:txBody>
      </p:sp>
      <p:sp>
        <p:nvSpPr>
          <p:cNvPr id="17" name="Rectangle 16"/>
          <p:cNvSpPr/>
          <p:nvPr/>
        </p:nvSpPr>
        <p:spPr>
          <a:xfrm>
            <a:off x="2209046" y="2536659"/>
            <a:ext cx="4155539" cy="9442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6" name="Rectangle 15"/>
          <p:cNvSpPr/>
          <p:nvPr/>
        </p:nvSpPr>
        <p:spPr>
          <a:xfrm>
            <a:off x="4538638" y="2865231"/>
            <a:ext cx="653006" cy="548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7086427" cy="646331"/>
          </a:xfrm>
          <a:prstGeom prst="rect">
            <a:avLst/>
          </a:prstGeom>
          <a:noFill/>
        </p:spPr>
        <p:txBody>
          <a:bodyPr wrap="none" rtlCol="0">
            <a:spAutoFit/>
          </a:bodyPr>
          <a:lstStyle/>
          <a:p>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When we witness an observation,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a:t>
            </a:r>
            <a:r>
              <a:rPr lang="en-US" u="sng"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reallocates</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the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
            </a:r>
            <a:b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probability of possibilities </a:t>
            </a:r>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accordingly</a:t>
            </a:r>
            <a:endParaRPr lang="en-US" i="1"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2376277" y="3254530"/>
            <a:ext cx="653006" cy="158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8" name="Rectangle 27"/>
          <p:cNvSpPr/>
          <p:nvPr/>
        </p:nvSpPr>
        <p:spPr>
          <a:xfrm>
            <a:off x="3494642" y="3342398"/>
            <a:ext cx="653006" cy="710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 name="TextBox 6"/>
          <p:cNvSpPr txBox="1"/>
          <p:nvPr/>
        </p:nvSpPr>
        <p:spPr>
          <a:xfrm>
            <a:off x="2507854" y="2949079"/>
            <a:ext cx="389850" cy="307777"/>
          </a:xfrm>
          <a:prstGeom prst="rect">
            <a:avLst/>
          </a:prstGeom>
          <a:noFill/>
        </p:spPr>
        <p:txBody>
          <a:bodyPr wrap="none" rtlCol="0">
            <a:spAutoFit/>
          </a:bodyPr>
          <a:lstStyle/>
          <a:p>
            <a:pPr algn="ctr"/>
            <a:r>
              <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.16</a:t>
            </a:r>
          </a:p>
        </p:txBody>
      </p:sp>
      <p:sp>
        <p:nvSpPr>
          <p:cNvPr id="24" name="TextBox 23"/>
          <p:cNvSpPr txBox="1"/>
          <p:nvPr/>
        </p:nvSpPr>
        <p:spPr>
          <a:xfrm>
            <a:off x="3612594" y="3072070"/>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.05</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1" name="TextBox 30"/>
          <p:cNvSpPr txBox="1"/>
          <p:nvPr/>
        </p:nvSpPr>
        <p:spPr>
          <a:xfrm>
            <a:off x="4629450" y="2567528"/>
            <a:ext cx="418705"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.74</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2" name="TextBox 31"/>
          <p:cNvSpPr txBox="1"/>
          <p:nvPr/>
        </p:nvSpPr>
        <p:spPr>
          <a:xfrm>
            <a:off x="5687798" y="3058194"/>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.05</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 name="TextBox 7"/>
          <p:cNvSpPr txBox="1"/>
          <p:nvPr/>
        </p:nvSpPr>
        <p:spPr>
          <a:xfrm rot="16200000">
            <a:off x="1224540" y="2824097"/>
            <a:ext cx="1255472"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Probability</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Rectangle 24"/>
          <p:cNvSpPr/>
          <p:nvPr/>
        </p:nvSpPr>
        <p:spPr>
          <a:xfrm>
            <a:off x="2209046" y="4221844"/>
            <a:ext cx="4155539" cy="9442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7" name="Rectangle 26"/>
          <p:cNvSpPr/>
          <p:nvPr/>
        </p:nvSpPr>
        <p:spPr>
          <a:xfrm>
            <a:off x="4538638" y="4550416"/>
            <a:ext cx="653006" cy="548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3" name="Rectangle 32"/>
          <p:cNvSpPr/>
          <p:nvPr/>
        </p:nvSpPr>
        <p:spPr>
          <a:xfrm>
            <a:off x="2376277" y="4939715"/>
            <a:ext cx="653006" cy="158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0" name="TextBox 39"/>
          <p:cNvSpPr txBox="1"/>
          <p:nvPr/>
        </p:nvSpPr>
        <p:spPr>
          <a:xfrm>
            <a:off x="2507854" y="4634264"/>
            <a:ext cx="38985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.18</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1" name="TextBox 40"/>
          <p:cNvSpPr txBox="1"/>
          <p:nvPr/>
        </p:nvSpPr>
        <p:spPr>
          <a:xfrm>
            <a:off x="3612594" y="4857045"/>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.00</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2" name="TextBox 41"/>
          <p:cNvSpPr txBox="1"/>
          <p:nvPr/>
        </p:nvSpPr>
        <p:spPr>
          <a:xfrm>
            <a:off x="4630251" y="4252713"/>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.82</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3" name="TextBox 42"/>
          <p:cNvSpPr txBox="1"/>
          <p:nvPr/>
        </p:nvSpPr>
        <p:spPr>
          <a:xfrm>
            <a:off x="5687797" y="4843169"/>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.00</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4" name="TextBox 43"/>
          <p:cNvSpPr txBox="1"/>
          <p:nvPr/>
        </p:nvSpPr>
        <p:spPr>
          <a:xfrm rot="16200000">
            <a:off x="1224540" y="4509282"/>
            <a:ext cx="1255472"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Probability</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5" name="TextBox 44"/>
          <p:cNvSpPr txBox="1"/>
          <p:nvPr/>
        </p:nvSpPr>
        <p:spPr>
          <a:xfrm>
            <a:off x="938050" y="2816521"/>
            <a:ext cx="663771" cy="369332"/>
          </a:xfrm>
          <a:prstGeom prst="rect">
            <a:avLst/>
          </a:prstGeom>
          <a:noFill/>
        </p:spPr>
        <p:txBody>
          <a:bodyPr wrap="none" rtlCol="0">
            <a:spAutoFit/>
          </a:bodyPr>
          <a:lstStyle/>
          <a:p>
            <a:r>
              <a:rPr lang="en-US"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Prior</a:t>
            </a:r>
            <a:endParaRPr lang="en-US"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6" name="TextBox 45"/>
          <p:cNvSpPr txBox="1"/>
          <p:nvPr/>
        </p:nvSpPr>
        <p:spPr>
          <a:xfrm>
            <a:off x="595768" y="4501444"/>
            <a:ext cx="1088568" cy="369332"/>
          </a:xfrm>
          <a:prstGeom prst="rect">
            <a:avLst/>
          </a:prstGeom>
          <a:noFill/>
        </p:spPr>
        <p:txBody>
          <a:bodyPr wrap="none" rtlCol="0">
            <a:spAutoFit/>
          </a:bodyPr>
          <a:lstStyle/>
          <a:p>
            <a:r>
              <a:rPr lang="en-US"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Posterior</a:t>
            </a:r>
            <a:endParaRPr lang="en-US"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47" name="Picture 46"/>
          <p:cNvPicPr>
            <a:picLocks noChangeAspect="1"/>
          </p:cNvPicPr>
          <p:nvPr/>
        </p:nvPicPr>
        <p:blipFill rotWithShape="1">
          <a:blip r:embed="rId3"/>
          <a:srcRect l="20482"/>
          <a:stretch/>
        </p:blipFill>
        <p:spPr>
          <a:xfrm>
            <a:off x="6996695" y="3413457"/>
            <a:ext cx="1195057" cy="1001918"/>
          </a:xfrm>
          <a:prstGeom prst="rect">
            <a:avLst/>
          </a:prstGeom>
          <a:ln>
            <a:noFill/>
          </a:ln>
          <a:effectLst>
            <a:outerShdw blurRad="190500" algn="tl" rotWithShape="0">
              <a:srgbClr val="000000">
                <a:alpha val="70000"/>
              </a:srgbClr>
            </a:outerShdw>
          </a:effectLst>
        </p:spPr>
      </p:pic>
      <p:sp>
        <p:nvSpPr>
          <p:cNvPr id="48" name="TextBox 47"/>
          <p:cNvSpPr txBox="1"/>
          <p:nvPr/>
        </p:nvSpPr>
        <p:spPr>
          <a:xfrm>
            <a:off x="4537603" y="3473315"/>
            <a:ext cx="676788"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9" name="TextBox 48"/>
          <p:cNvSpPr txBox="1"/>
          <p:nvPr/>
        </p:nvSpPr>
        <p:spPr>
          <a:xfrm>
            <a:off x="2273934" y="3473315"/>
            <a:ext cx="885179"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 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0" name="TextBox 49"/>
          <p:cNvSpPr txBox="1"/>
          <p:nvPr/>
        </p:nvSpPr>
        <p:spPr>
          <a:xfrm>
            <a:off x="3396631" y="3473315"/>
            <a:ext cx="885179"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 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Miss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1" name="TextBox 50"/>
          <p:cNvSpPr txBox="1"/>
          <p:nvPr/>
        </p:nvSpPr>
        <p:spPr>
          <a:xfrm>
            <a:off x="5618987" y="3473315"/>
            <a:ext cx="582212"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Miss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2" name="TextBox 51"/>
          <p:cNvSpPr txBox="1"/>
          <p:nvPr/>
        </p:nvSpPr>
        <p:spPr>
          <a:xfrm>
            <a:off x="4537603" y="5166053"/>
            <a:ext cx="676788"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3" name="TextBox 52"/>
          <p:cNvSpPr txBox="1"/>
          <p:nvPr/>
        </p:nvSpPr>
        <p:spPr>
          <a:xfrm>
            <a:off x="2273934" y="5166053"/>
            <a:ext cx="885179"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 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4" name="TextBox 53"/>
          <p:cNvSpPr txBox="1"/>
          <p:nvPr/>
        </p:nvSpPr>
        <p:spPr>
          <a:xfrm>
            <a:off x="3396631" y="5166053"/>
            <a:ext cx="885179"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 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Miss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5" name="TextBox 54"/>
          <p:cNvSpPr txBox="1"/>
          <p:nvPr/>
        </p:nvSpPr>
        <p:spPr>
          <a:xfrm>
            <a:off x="5618987" y="5166053"/>
            <a:ext cx="582212"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Miss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 name="Down Arrow 9"/>
          <p:cNvSpPr/>
          <p:nvPr/>
        </p:nvSpPr>
        <p:spPr>
          <a:xfrm rot="18000000">
            <a:off x="6530863" y="2861861"/>
            <a:ext cx="484632" cy="647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rot="3600000" flipH="1">
            <a:off x="6463139" y="4285228"/>
            <a:ext cx="484632" cy="647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557635" y="3347297"/>
            <a:ext cx="653006" cy="710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2229448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3" grpId="0" animBg="1"/>
      <p:bldP spid="40" grpId="0"/>
      <p:bldP spid="41" grpId="0"/>
      <p:bldP spid="42" grpId="0"/>
      <p:bldP spid="43" grpId="0"/>
      <p:bldP spid="44" grpId="0"/>
      <p:bldP spid="46" grpId="0"/>
      <p:bldP spid="52" grpId="0"/>
      <p:bldP spid="53" grpId="0"/>
      <p:bldP spid="54" grpId="0"/>
      <p:bldP spid="55" grpId="0"/>
      <p:bldP spid="10" grpId="0" animBg="1"/>
      <p:bldP spid="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 name="Rounded Rectangle 4"/>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Possibilities are parameter values in descriptive (statistical) models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9" name="Oval 18"/>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2</a:t>
            </a:r>
            <a:endParaRPr lang="en-US" sz="2000" b="1" dirty="0">
              <a:solidFill>
                <a:schemeClr val="tx2"/>
              </a:solidFill>
            </a:endParaRPr>
          </a:p>
        </p:txBody>
      </p:sp>
      <p:sp>
        <p:nvSpPr>
          <p:cNvPr id="17" name="Rectangle 16"/>
          <p:cNvSpPr/>
          <p:nvPr/>
        </p:nvSpPr>
        <p:spPr>
          <a:xfrm>
            <a:off x="1249379" y="2464119"/>
            <a:ext cx="6074874" cy="24971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Adult height (cm)</a:t>
            </a:r>
            <a:endParaRPr lang="en-US" sz="16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6936514" cy="646331"/>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In statistics, the possibilities that we entertain are often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not discrete</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
            </a:r>
            <a:b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but continuous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 thus we deal with </a:t>
            </a:r>
            <a:r>
              <a:rPr lang="en-US" b="1" i="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probability distributions</a:t>
            </a:r>
            <a:endParaRPr lang="en-US" b="1" i="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1336989" y="4550614"/>
            <a:ext cx="653006" cy="30899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 name="TextBox 5"/>
          <p:cNvSpPr txBox="1"/>
          <p:nvPr/>
        </p:nvSpPr>
        <p:spPr>
          <a:xfrm>
            <a:off x="2827005" y="4973890"/>
            <a:ext cx="567784"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160-</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170</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1281821" y="4973890"/>
            <a:ext cx="623890" cy="338554"/>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&lt;150</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8" name="Rectangle 27"/>
          <p:cNvSpPr/>
          <p:nvPr/>
        </p:nvSpPr>
        <p:spPr>
          <a:xfrm>
            <a:off x="2083878" y="4327556"/>
            <a:ext cx="653006" cy="5222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9" name="TextBox 28"/>
          <p:cNvSpPr txBox="1"/>
          <p:nvPr/>
        </p:nvSpPr>
        <p:spPr>
          <a:xfrm>
            <a:off x="2082466" y="4973890"/>
            <a:ext cx="567784"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150-</a:t>
            </a:r>
            <a:b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160</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0" name="TextBox 29"/>
          <p:cNvSpPr txBox="1"/>
          <p:nvPr/>
        </p:nvSpPr>
        <p:spPr>
          <a:xfrm>
            <a:off x="3571544" y="4973890"/>
            <a:ext cx="562975"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170-</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180</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4" name="TextBox 23"/>
          <p:cNvSpPr txBox="1"/>
          <p:nvPr/>
        </p:nvSpPr>
        <p:spPr>
          <a:xfrm>
            <a:off x="2191856" y="3996611"/>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.09</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1" name="TextBox 30"/>
          <p:cNvSpPr txBox="1"/>
          <p:nvPr/>
        </p:nvSpPr>
        <p:spPr>
          <a:xfrm>
            <a:off x="1445769" y="4230246"/>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.06</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 name="TextBox 7"/>
          <p:cNvSpPr txBox="1"/>
          <p:nvPr/>
        </p:nvSpPr>
        <p:spPr>
          <a:xfrm rot="16200000">
            <a:off x="363705" y="3528043"/>
            <a:ext cx="1255472"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Probability</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TextBox 24"/>
          <p:cNvSpPr txBox="1"/>
          <p:nvPr/>
        </p:nvSpPr>
        <p:spPr>
          <a:xfrm>
            <a:off x="4311274" y="4973890"/>
            <a:ext cx="567784"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180-</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190</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7" name="TextBox 26"/>
          <p:cNvSpPr txBox="1"/>
          <p:nvPr/>
        </p:nvSpPr>
        <p:spPr>
          <a:xfrm>
            <a:off x="5055813" y="4973890"/>
            <a:ext cx="567784"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190-</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200</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3" name="TextBox 32"/>
          <p:cNvSpPr txBox="1"/>
          <p:nvPr/>
        </p:nvSpPr>
        <p:spPr>
          <a:xfrm>
            <a:off x="5800352" y="4973890"/>
            <a:ext cx="599844" cy="584775"/>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200-</a:t>
            </a:r>
          </a:p>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210</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4" name="TextBox 33"/>
          <p:cNvSpPr txBox="1"/>
          <p:nvPr/>
        </p:nvSpPr>
        <p:spPr>
          <a:xfrm>
            <a:off x="6576953" y="4973890"/>
            <a:ext cx="623890" cy="338554"/>
          </a:xfrm>
          <a:prstGeom prst="rect">
            <a:avLst/>
          </a:prstGeom>
          <a:noFill/>
        </p:spPr>
        <p:txBody>
          <a:bodyPr wrap="none" rtlCol="0">
            <a:spAutoFit/>
          </a:bodyPr>
          <a:lstStyle/>
          <a:p>
            <a:pPr algn="ctr"/>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&gt;210</a:t>
            </a:r>
          </a:p>
        </p:txBody>
      </p:sp>
      <p:sp>
        <p:nvSpPr>
          <p:cNvPr id="35" name="Rectangle 34"/>
          <p:cNvSpPr/>
          <p:nvPr/>
        </p:nvSpPr>
        <p:spPr>
          <a:xfrm>
            <a:off x="2830767" y="3799312"/>
            <a:ext cx="653006" cy="10505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6" name="Rectangle 35"/>
          <p:cNvSpPr/>
          <p:nvPr/>
        </p:nvSpPr>
        <p:spPr>
          <a:xfrm>
            <a:off x="3577656" y="3313569"/>
            <a:ext cx="653006" cy="15362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7" name="Rectangle 36"/>
          <p:cNvSpPr/>
          <p:nvPr/>
        </p:nvSpPr>
        <p:spPr>
          <a:xfrm>
            <a:off x="4324545" y="2819921"/>
            <a:ext cx="653006" cy="20299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8" name="Rectangle 37"/>
          <p:cNvSpPr/>
          <p:nvPr/>
        </p:nvSpPr>
        <p:spPr>
          <a:xfrm>
            <a:off x="5071434" y="4119327"/>
            <a:ext cx="653006" cy="7305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9" name="Rectangle 38"/>
          <p:cNvSpPr/>
          <p:nvPr/>
        </p:nvSpPr>
        <p:spPr>
          <a:xfrm>
            <a:off x="5818323" y="4633356"/>
            <a:ext cx="653006" cy="216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0" name="Rectangle 39"/>
          <p:cNvSpPr/>
          <p:nvPr/>
        </p:nvSpPr>
        <p:spPr>
          <a:xfrm>
            <a:off x="6565211" y="4762122"/>
            <a:ext cx="653006" cy="877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1" name="TextBox 40"/>
          <p:cNvSpPr txBox="1"/>
          <p:nvPr/>
        </p:nvSpPr>
        <p:spPr>
          <a:xfrm>
            <a:off x="2965467" y="3478944"/>
            <a:ext cx="386644"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.17</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2" name="TextBox 41"/>
          <p:cNvSpPr txBox="1"/>
          <p:nvPr/>
        </p:nvSpPr>
        <p:spPr>
          <a:xfrm>
            <a:off x="3693203" y="2999496"/>
            <a:ext cx="42191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.24</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3" name="TextBox 42"/>
          <p:cNvSpPr txBox="1"/>
          <p:nvPr/>
        </p:nvSpPr>
        <p:spPr>
          <a:xfrm>
            <a:off x="4442496" y="2499553"/>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.28</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4" name="TextBox 43"/>
          <p:cNvSpPr txBox="1"/>
          <p:nvPr/>
        </p:nvSpPr>
        <p:spPr>
          <a:xfrm>
            <a:off x="5203011" y="3798497"/>
            <a:ext cx="38985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.12</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5" name="TextBox 44"/>
          <p:cNvSpPr txBox="1"/>
          <p:nvPr/>
        </p:nvSpPr>
        <p:spPr>
          <a:xfrm>
            <a:off x="5942350" y="4314900"/>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.03</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6" name="TextBox 45"/>
          <p:cNvSpPr txBox="1"/>
          <p:nvPr/>
        </p:nvSpPr>
        <p:spPr>
          <a:xfrm>
            <a:off x="6686348" y="4448049"/>
            <a:ext cx="38985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.01</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2065229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6" grpId="0"/>
      <p:bldP spid="23" grpId="0"/>
      <p:bldP spid="28" grpId="0" animBg="1"/>
      <p:bldP spid="29" grpId="0"/>
      <p:bldP spid="30" grpId="0"/>
      <p:bldP spid="24" grpId="0"/>
      <p:bldP spid="31" grpId="0"/>
      <p:bldP spid="8" grpId="0"/>
      <p:bldP spid="25" grpId="0"/>
      <p:bldP spid="27" grpId="0"/>
      <p:bldP spid="33" grpId="0"/>
      <p:bldP spid="34" grpId="0"/>
      <p:bldP spid="35" grpId="0" animBg="1"/>
      <p:bldP spid="36" grpId="0" animBg="1"/>
      <p:bldP spid="37" grpId="0" animBg="1"/>
      <p:bldP spid="38" grpId="0" animBg="1"/>
      <p:bldP spid="39" grpId="0" animBg="1"/>
      <p:bldP spid="40" grpId="0" animBg="1"/>
      <p:bldP spid="41" grpId="0"/>
      <p:bldP spid="42" grpId="0"/>
      <p:bldP spid="43" grpId="0"/>
      <p:bldP spid="44" grpId="0"/>
      <p:bldP spid="45"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7" name="Rectangle 16"/>
          <p:cNvSpPr/>
          <p:nvPr/>
        </p:nvSpPr>
        <p:spPr>
          <a:xfrm>
            <a:off x="1249379" y="2464119"/>
            <a:ext cx="6074874" cy="24971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Adult height (cm)</a:t>
            </a:r>
            <a:endParaRPr lang="en-US" sz="16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6936514" cy="646331"/>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In statistics, the possibilities that we entertain are often not discrete</a:t>
            </a:r>
            <a:b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but continuous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 </a:t>
            </a:r>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thus we deal with </a:t>
            </a:r>
            <a:r>
              <a:rPr lang="en-US" b="1" i="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probability distributions</a:t>
            </a:r>
            <a:endParaRPr lang="en-US" b="1" i="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1516172" y="4128380"/>
            <a:ext cx="276296" cy="7312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 name="TextBox 5"/>
          <p:cNvSpPr txBox="1"/>
          <p:nvPr/>
        </p:nvSpPr>
        <p:spPr>
          <a:xfrm>
            <a:off x="2220234" y="4973890"/>
            <a:ext cx="471604"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155-</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160</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1395691" y="4973890"/>
            <a:ext cx="513282" cy="276999"/>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&lt;150</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9" name="TextBox 28"/>
          <p:cNvSpPr txBox="1"/>
          <p:nvPr/>
        </p:nvSpPr>
        <p:spPr>
          <a:xfrm>
            <a:off x="1821178" y="4973890"/>
            <a:ext cx="471604"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150-</a:t>
            </a:r>
            <a:b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155</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0" name="TextBox 29"/>
          <p:cNvSpPr txBox="1"/>
          <p:nvPr/>
        </p:nvSpPr>
        <p:spPr>
          <a:xfrm>
            <a:off x="2626073" y="4973890"/>
            <a:ext cx="471604"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160-</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165</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1" name="TextBox 30"/>
          <p:cNvSpPr txBox="1"/>
          <p:nvPr/>
        </p:nvSpPr>
        <p:spPr>
          <a:xfrm>
            <a:off x="1443781" y="3805971"/>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.06</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 name="TextBox 7"/>
          <p:cNvSpPr txBox="1"/>
          <p:nvPr/>
        </p:nvSpPr>
        <p:spPr>
          <a:xfrm rot="16200000">
            <a:off x="363705" y="3528043"/>
            <a:ext cx="1255472"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Probability</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TextBox 24"/>
          <p:cNvSpPr txBox="1"/>
          <p:nvPr/>
        </p:nvSpPr>
        <p:spPr>
          <a:xfrm>
            <a:off x="3025129" y="4973890"/>
            <a:ext cx="471604"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165-</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170</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7" name="TextBox 26"/>
          <p:cNvSpPr txBox="1"/>
          <p:nvPr/>
        </p:nvSpPr>
        <p:spPr>
          <a:xfrm>
            <a:off x="3433529" y="4973890"/>
            <a:ext cx="468398"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170-</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175</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3" name="TextBox 32"/>
          <p:cNvSpPr txBox="1"/>
          <p:nvPr/>
        </p:nvSpPr>
        <p:spPr>
          <a:xfrm>
            <a:off x="3834188" y="4973890"/>
            <a:ext cx="468398"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175-</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180</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4" name="TextBox 33"/>
          <p:cNvSpPr txBox="1"/>
          <p:nvPr/>
        </p:nvSpPr>
        <p:spPr>
          <a:xfrm>
            <a:off x="6632256" y="4973890"/>
            <a:ext cx="513282" cy="276999"/>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&gt;210</a:t>
            </a:r>
          </a:p>
        </p:txBody>
      </p:sp>
      <p:sp>
        <p:nvSpPr>
          <p:cNvPr id="47" name="TextBox 46"/>
          <p:cNvSpPr txBox="1"/>
          <p:nvPr/>
        </p:nvSpPr>
        <p:spPr>
          <a:xfrm>
            <a:off x="4239382" y="4973890"/>
            <a:ext cx="471604"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180-</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185</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8" name="TextBox 47"/>
          <p:cNvSpPr txBox="1"/>
          <p:nvPr/>
        </p:nvSpPr>
        <p:spPr>
          <a:xfrm>
            <a:off x="4640041" y="4973890"/>
            <a:ext cx="471604"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185-</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190</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9" name="TextBox 48"/>
          <p:cNvSpPr txBox="1"/>
          <p:nvPr/>
        </p:nvSpPr>
        <p:spPr>
          <a:xfrm>
            <a:off x="5042122" y="4973890"/>
            <a:ext cx="471604"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190-</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195</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0" name="TextBox 49"/>
          <p:cNvSpPr txBox="1"/>
          <p:nvPr/>
        </p:nvSpPr>
        <p:spPr>
          <a:xfrm>
            <a:off x="5442781" y="4973890"/>
            <a:ext cx="471604"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195-</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200</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1" name="TextBox 50"/>
          <p:cNvSpPr txBox="1"/>
          <p:nvPr/>
        </p:nvSpPr>
        <p:spPr>
          <a:xfrm>
            <a:off x="5834954" y="4973890"/>
            <a:ext cx="497252"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200-</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205</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2" name="TextBox 51"/>
          <p:cNvSpPr txBox="1"/>
          <p:nvPr/>
        </p:nvSpPr>
        <p:spPr>
          <a:xfrm>
            <a:off x="6233605" y="4973890"/>
            <a:ext cx="497252" cy="461665"/>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205-</a:t>
            </a:r>
          </a:p>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210</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3" name="Rectangle 52"/>
          <p:cNvSpPr/>
          <p:nvPr/>
        </p:nvSpPr>
        <p:spPr>
          <a:xfrm>
            <a:off x="1918832" y="4282288"/>
            <a:ext cx="276296" cy="5773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4" name="Rectangle 53"/>
          <p:cNvSpPr/>
          <p:nvPr/>
        </p:nvSpPr>
        <p:spPr>
          <a:xfrm>
            <a:off x="2321492" y="4191754"/>
            <a:ext cx="276296" cy="667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7" name="Rectangle 56"/>
          <p:cNvSpPr/>
          <p:nvPr/>
        </p:nvSpPr>
        <p:spPr>
          <a:xfrm>
            <a:off x="2724152" y="3983526"/>
            <a:ext cx="276296" cy="8760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8" name="Rectangle 57"/>
          <p:cNvSpPr/>
          <p:nvPr/>
        </p:nvSpPr>
        <p:spPr>
          <a:xfrm>
            <a:off x="3126812" y="3666653"/>
            <a:ext cx="276296" cy="11929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9" name="Rectangle 58"/>
          <p:cNvSpPr/>
          <p:nvPr/>
        </p:nvSpPr>
        <p:spPr>
          <a:xfrm>
            <a:off x="3529472" y="3521799"/>
            <a:ext cx="276296" cy="1337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0" name="Rectangle 59"/>
          <p:cNvSpPr/>
          <p:nvPr/>
        </p:nvSpPr>
        <p:spPr>
          <a:xfrm>
            <a:off x="3932132" y="3259249"/>
            <a:ext cx="276296" cy="16003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1" name="Rectangle 60"/>
          <p:cNvSpPr/>
          <p:nvPr/>
        </p:nvSpPr>
        <p:spPr>
          <a:xfrm>
            <a:off x="4334792" y="2915216"/>
            <a:ext cx="276296" cy="19443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2" name="Rectangle 61"/>
          <p:cNvSpPr/>
          <p:nvPr/>
        </p:nvSpPr>
        <p:spPr>
          <a:xfrm>
            <a:off x="4737452" y="3367889"/>
            <a:ext cx="276296" cy="14917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3" name="Rectangle 62"/>
          <p:cNvSpPr/>
          <p:nvPr/>
        </p:nvSpPr>
        <p:spPr>
          <a:xfrm>
            <a:off x="5140112" y="3983526"/>
            <a:ext cx="276296" cy="8760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4" name="Rectangle 63"/>
          <p:cNvSpPr/>
          <p:nvPr/>
        </p:nvSpPr>
        <p:spPr>
          <a:xfrm>
            <a:off x="5542772" y="4191754"/>
            <a:ext cx="276296" cy="667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5" name="Rectangle 64"/>
          <p:cNvSpPr/>
          <p:nvPr/>
        </p:nvSpPr>
        <p:spPr>
          <a:xfrm>
            <a:off x="5945432" y="4517679"/>
            <a:ext cx="276296" cy="3419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6" name="Rectangle 65"/>
          <p:cNvSpPr/>
          <p:nvPr/>
        </p:nvSpPr>
        <p:spPr>
          <a:xfrm>
            <a:off x="6348092" y="4671588"/>
            <a:ext cx="276296" cy="1880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7" name="Rectangle 66"/>
          <p:cNvSpPr/>
          <p:nvPr/>
        </p:nvSpPr>
        <p:spPr>
          <a:xfrm>
            <a:off x="6750749" y="4671588"/>
            <a:ext cx="276296" cy="1880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8" name="TextBox 67"/>
          <p:cNvSpPr txBox="1"/>
          <p:nvPr/>
        </p:nvSpPr>
        <p:spPr>
          <a:xfrm>
            <a:off x="1846024" y="3968215"/>
            <a:ext cx="42191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.04</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9" name="TextBox 68"/>
          <p:cNvSpPr txBox="1"/>
          <p:nvPr/>
        </p:nvSpPr>
        <p:spPr>
          <a:xfrm>
            <a:off x="2254653" y="3887412"/>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.05</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0" name="TextBox 69"/>
          <p:cNvSpPr txBox="1"/>
          <p:nvPr/>
        </p:nvSpPr>
        <p:spPr>
          <a:xfrm>
            <a:off x="2654927" y="3669453"/>
            <a:ext cx="413896"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.07</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1" name="TextBox 70"/>
          <p:cNvSpPr txBox="1"/>
          <p:nvPr/>
        </p:nvSpPr>
        <p:spPr>
          <a:xfrm>
            <a:off x="3062813" y="3341080"/>
            <a:ext cx="38985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.10</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2" name="TextBox 71"/>
          <p:cNvSpPr txBox="1"/>
          <p:nvPr/>
        </p:nvSpPr>
        <p:spPr>
          <a:xfrm>
            <a:off x="3486320" y="3211727"/>
            <a:ext cx="362600"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.11</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3" name="TextBox 72"/>
          <p:cNvSpPr txBox="1"/>
          <p:nvPr/>
        </p:nvSpPr>
        <p:spPr>
          <a:xfrm>
            <a:off x="3881517" y="2938881"/>
            <a:ext cx="38985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.13</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4" name="TextBox 73"/>
          <p:cNvSpPr txBox="1"/>
          <p:nvPr/>
        </p:nvSpPr>
        <p:spPr>
          <a:xfrm>
            <a:off x="4278014" y="2594848"/>
            <a:ext cx="38985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.16</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5" name="TextBox 74"/>
          <p:cNvSpPr txBox="1"/>
          <p:nvPr/>
        </p:nvSpPr>
        <p:spPr>
          <a:xfrm>
            <a:off x="4674859" y="3047521"/>
            <a:ext cx="38985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.12</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6" name="TextBox 75"/>
          <p:cNvSpPr txBox="1"/>
          <p:nvPr/>
        </p:nvSpPr>
        <p:spPr>
          <a:xfrm>
            <a:off x="5070975" y="3672104"/>
            <a:ext cx="413896"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.07</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7" name="TextBox 76"/>
          <p:cNvSpPr txBox="1"/>
          <p:nvPr/>
        </p:nvSpPr>
        <p:spPr>
          <a:xfrm>
            <a:off x="5470031" y="3880635"/>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.05</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8" name="TextBox 77"/>
          <p:cNvSpPr txBox="1"/>
          <p:nvPr/>
        </p:nvSpPr>
        <p:spPr>
          <a:xfrm>
            <a:off x="5875028" y="4203768"/>
            <a:ext cx="417102"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.02</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9" name="TextBox 78"/>
          <p:cNvSpPr txBox="1"/>
          <p:nvPr/>
        </p:nvSpPr>
        <p:spPr>
          <a:xfrm>
            <a:off x="6284092" y="4367617"/>
            <a:ext cx="38985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.01</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0" name="TextBox 79"/>
          <p:cNvSpPr txBox="1"/>
          <p:nvPr/>
        </p:nvSpPr>
        <p:spPr>
          <a:xfrm>
            <a:off x="6693971" y="4380208"/>
            <a:ext cx="389851" cy="307777"/>
          </a:xfrm>
          <a:prstGeom prst="rect">
            <a:avLst/>
          </a:prstGeom>
          <a:noFill/>
        </p:spPr>
        <p:txBody>
          <a:bodyPr wrap="non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.01</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1" name="Rounded Rectangle 80"/>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Possibilities are parameter values in descriptive </a:t>
            </a:r>
            <a:r>
              <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(statistical) </a:t>
            </a: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models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2" name="Oval 81"/>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2</a:t>
            </a:r>
            <a:endParaRPr lang="en-US" sz="2000" b="1" dirty="0">
              <a:solidFill>
                <a:schemeClr val="tx2"/>
              </a:solidFill>
            </a:endParaRPr>
          </a:p>
        </p:txBody>
      </p:sp>
    </p:spTree>
    <p:extLst>
      <p:ext uri="{BB962C8B-B14F-4D97-AF65-F5344CB8AC3E}">
        <p14:creationId xmlns:p14="http://schemas.microsoft.com/office/powerpoint/2010/main" val="4029865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p:nvPr/>
        </p:nvSpPr>
        <p:spPr>
          <a:xfrm>
            <a:off x="1249379" y="2464119"/>
            <a:ext cx="6074874" cy="24971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Adult height (cm)</a:t>
            </a:r>
            <a:endParaRPr lang="en-US" sz="16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6936514" cy="646331"/>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In statistics, the possibilities that we entertain are often not discrete</a:t>
            </a:r>
            <a:b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but continuous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 </a:t>
            </a:r>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thus we deal with </a:t>
            </a:r>
            <a:r>
              <a:rPr lang="en-US" b="1" i="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probability distributions</a:t>
            </a:r>
            <a:endParaRPr lang="en-US" b="1" i="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1606550" y="4610100"/>
            <a:ext cx="95540" cy="2495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 name="TextBox 5"/>
          <p:cNvSpPr txBox="1"/>
          <p:nvPr/>
        </p:nvSpPr>
        <p:spPr>
          <a:xfrm>
            <a:off x="2233059"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1429354"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150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 name="TextBox 7"/>
          <p:cNvSpPr txBox="1"/>
          <p:nvPr/>
        </p:nvSpPr>
        <p:spPr>
          <a:xfrm rot="16200000">
            <a:off x="363705" y="3528043"/>
            <a:ext cx="1255472"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Probability</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TextBox 24"/>
          <p:cNvSpPr txBox="1"/>
          <p:nvPr/>
        </p:nvSpPr>
        <p:spPr>
          <a:xfrm>
            <a:off x="3039555" y="4973890"/>
            <a:ext cx="442750"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3" name="TextBox 32"/>
          <p:cNvSpPr txBox="1"/>
          <p:nvPr/>
        </p:nvSpPr>
        <p:spPr>
          <a:xfrm>
            <a:off x="3845408"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8" name="TextBox 47"/>
          <p:cNvSpPr txBox="1"/>
          <p:nvPr/>
        </p:nvSpPr>
        <p:spPr>
          <a:xfrm>
            <a:off x="4652864"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0" name="TextBox 49"/>
          <p:cNvSpPr txBox="1"/>
          <p:nvPr/>
        </p:nvSpPr>
        <p:spPr>
          <a:xfrm>
            <a:off x="5441980" y="4973890"/>
            <a:ext cx="473207"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2" name="TextBox 51"/>
          <p:cNvSpPr txBox="1"/>
          <p:nvPr/>
        </p:nvSpPr>
        <p:spPr>
          <a:xfrm>
            <a:off x="6259252"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210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3" name="Rectangle 52"/>
          <p:cNvSpPr/>
          <p:nvPr/>
        </p:nvSpPr>
        <p:spPr>
          <a:xfrm>
            <a:off x="2009210" y="4384675"/>
            <a:ext cx="95540" cy="4749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4" name="Rectangle 53"/>
          <p:cNvSpPr/>
          <p:nvPr/>
        </p:nvSpPr>
        <p:spPr>
          <a:xfrm>
            <a:off x="2411870" y="4165600"/>
            <a:ext cx="95540" cy="6940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7" name="Rectangle 56"/>
          <p:cNvSpPr/>
          <p:nvPr/>
        </p:nvSpPr>
        <p:spPr>
          <a:xfrm>
            <a:off x="2814530" y="3895725"/>
            <a:ext cx="95540" cy="96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8" name="Rectangle 57"/>
          <p:cNvSpPr/>
          <p:nvPr/>
        </p:nvSpPr>
        <p:spPr>
          <a:xfrm>
            <a:off x="3217190" y="3597275"/>
            <a:ext cx="95540" cy="126233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9" name="Rectangle 58"/>
          <p:cNvSpPr/>
          <p:nvPr/>
        </p:nvSpPr>
        <p:spPr>
          <a:xfrm>
            <a:off x="3619850" y="3259249"/>
            <a:ext cx="95540" cy="16003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0" name="Rectangle 59"/>
          <p:cNvSpPr/>
          <p:nvPr/>
        </p:nvSpPr>
        <p:spPr>
          <a:xfrm>
            <a:off x="4022510" y="2965451"/>
            <a:ext cx="95540" cy="18941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1" name="Rectangle 60"/>
          <p:cNvSpPr/>
          <p:nvPr/>
        </p:nvSpPr>
        <p:spPr>
          <a:xfrm>
            <a:off x="4425170" y="2965450"/>
            <a:ext cx="95540" cy="18941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2" name="Rectangle 61"/>
          <p:cNvSpPr/>
          <p:nvPr/>
        </p:nvSpPr>
        <p:spPr>
          <a:xfrm>
            <a:off x="4827830" y="3556000"/>
            <a:ext cx="95540" cy="13036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3" name="Rectangle 62"/>
          <p:cNvSpPr/>
          <p:nvPr/>
        </p:nvSpPr>
        <p:spPr>
          <a:xfrm>
            <a:off x="5230490" y="4000500"/>
            <a:ext cx="95540" cy="859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4" name="Rectangle 63"/>
          <p:cNvSpPr/>
          <p:nvPr/>
        </p:nvSpPr>
        <p:spPr>
          <a:xfrm>
            <a:off x="5633150" y="4441824"/>
            <a:ext cx="95540" cy="4177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5" name="Rectangle 64"/>
          <p:cNvSpPr/>
          <p:nvPr/>
        </p:nvSpPr>
        <p:spPr>
          <a:xfrm>
            <a:off x="6035810" y="4671588"/>
            <a:ext cx="95540" cy="1880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6" name="Rectangle 65"/>
          <p:cNvSpPr/>
          <p:nvPr/>
        </p:nvSpPr>
        <p:spPr>
          <a:xfrm>
            <a:off x="6438470" y="4752110"/>
            <a:ext cx="95540" cy="1074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7" name="Rectangle 66"/>
          <p:cNvSpPr/>
          <p:nvPr/>
        </p:nvSpPr>
        <p:spPr>
          <a:xfrm>
            <a:off x="6841127" y="4797425"/>
            <a:ext cx="95540" cy="621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5" name="Rectangle 84"/>
          <p:cNvSpPr/>
          <p:nvPr/>
        </p:nvSpPr>
        <p:spPr>
          <a:xfrm>
            <a:off x="1472650" y="4695824"/>
            <a:ext cx="95540" cy="1637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6" name="Rectangle 85"/>
          <p:cNvSpPr/>
          <p:nvPr/>
        </p:nvSpPr>
        <p:spPr>
          <a:xfrm>
            <a:off x="1875310" y="4476750"/>
            <a:ext cx="95540" cy="3828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7" name="Rectangle 86"/>
          <p:cNvSpPr/>
          <p:nvPr/>
        </p:nvSpPr>
        <p:spPr>
          <a:xfrm>
            <a:off x="2277970" y="4127500"/>
            <a:ext cx="95540" cy="732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8" name="Rectangle 87"/>
          <p:cNvSpPr/>
          <p:nvPr/>
        </p:nvSpPr>
        <p:spPr>
          <a:xfrm>
            <a:off x="2680630" y="3895725"/>
            <a:ext cx="95540" cy="96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9" name="Rectangle 88"/>
          <p:cNvSpPr/>
          <p:nvPr/>
        </p:nvSpPr>
        <p:spPr>
          <a:xfrm>
            <a:off x="3083290" y="3706663"/>
            <a:ext cx="95540" cy="11529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0" name="Rectangle 89"/>
          <p:cNvSpPr/>
          <p:nvPr/>
        </p:nvSpPr>
        <p:spPr>
          <a:xfrm>
            <a:off x="3485950" y="3435350"/>
            <a:ext cx="95540" cy="14242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1" name="Rectangle 90"/>
          <p:cNvSpPr/>
          <p:nvPr/>
        </p:nvSpPr>
        <p:spPr>
          <a:xfrm>
            <a:off x="3888610" y="3071777"/>
            <a:ext cx="95540" cy="17878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2" name="Rectangle 91"/>
          <p:cNvSpPr/>
          <p:nvPr/>
        </p:nvSpPr>
        <p:spPr>
          <a:xfrm>
            <a:off x="4291270" y="2813050"/>
            <a:ext cx="95540" cy="20465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3" name="Rectangle 92"/>
          <p:cNvSpPr/>
          <p:nvPr/>
        </p:nvSpPr>
        <p:spPr>
          <a:xfrm>
            <a:off x="4693930" y="3435350"/>
            <a:ext cx="95540" cy="14242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4" name="Rectangle 93"/>
          <p:cNvSpPr/>
          <p:nvPr/>
        </p:nvSpPr>
        <p:spPr>
          <a:xfrm>
            <a:off x="5096590" y="3895725"/>
            <a:ext cx="95540" cy="96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5" name="Rectangle 94"/>
          <p:cNvSpPr/>
          <p:nvPr/>
        </p:nvSpPr>
        <p:spPr>
          <a:xfrm>
            <a:off x="5499250" y="4305300"/>
            <a:ext cx="95540" cy="5543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6" name="Rectangle 95"/>
          <p:cNvSpPr/>
          <p:nvPr/>
        </p:nvSpPr>
        <p:spPr>
          <a:xfrm>
            <a:off x="5901910" y="4610100"/>
            <a:ext cx="95540" cy="2495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7" name="Rectangle 96"/>
          <p:cNvSpPr/>
          <p:nvPr/>
        </p:nvSpPr>
        <p:spPr>
          <a:xfrm>
            <a:off x="6304570" y="4727574"/>
            <a:ext cx="95540" cy="1320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8" name="Rectangle 97"/>
          <p:cNvSpPr/>
          <p:nvPr/>
        </p:nvSpPr>
        <p:spPr>
          <a:xfrm>
            <a:off x="6707227" y="4775200"/>
            <a:ext cx="95540" cy="844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9" name="Rectangle 98"/>
          <p:cNvSpPr/>
          <p:nvPr/>
        </p:nvSpPr>
        <p:spPr>
          <a:xfrm>
            <a:off x="1338750" y="4752110"/>
            <a:ext cx="95540" cy="1074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0" name="Rectangle 99"/>
          <p:cNvSpPr/>
          <p:nvPr/>
        </p:nvSpPr>
        <p:spPr>
          <a:xfrm>
            <a:off x="1741410" y="4517679"/>
            <a:ext cx="95540" cy="341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1" name="Rectangle 100"/>
          <p:cNvSpPr/>
          <p:nvPr/>
        </p:nvSpPr>
        <p:spPr>
          <a:xfrm>
            <a:off x="2144070" y="4305300"/>
            <a:ext cx="95540" cy="5543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2" name="Rectangle 101"/>
          <p:cNvSpPr/>
          <p:nvPr/>
        </p:nvSpPr>
        <p:spPr>
          <a:xfrm>
            <a:off x="2546730" y="4035424"/>
            <a:ext cx="95540" cy="8241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3" name="Rectangle 102"/>
          <p:cNvSpPr/>
          <p:nvPr/>
        </p:nvSpPr>
        <p:spPr>
          <a:xfrm>
            <a:off x="2949390" y="3759201"/>
            <a:ext cx="95540" cy="11004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4" name="Rectangle 103"/>
          <p:cNvSpPr/>
          <p:nvPr/>
        </p:nvSpPr>
        <p:spPr>
          <a:xfrm>
            <a:off x="3352050" y="3521799"/>
            <a:ext cx="95540" cy="1337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5" name="Rectangle 104"/>
          <p:cNvSpPr/>
          <p:nvPr/>
        </p:nvSpPr>
        <p:spPr>
          <a:xfrm>
            <a:off x="3754710" y="3187501"/>
            <a:ext cx="95540" cy="1672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6" name="Rectangle 105"/>
          <p:cNvSpPr/>
          <p:nvPr/>
        </p:nvSpPr>
        <p:spPr>
          <a:xfrm>
            <a:off x="4157370" y="2762349"/>
            <a:ext cx="95540" cy="20972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7" name="Rectangle 106"/>
          <p:cNvSpPr/>
          <p:nvPr/>
        </p:nvSpPr>
        <p:spPr>
          <a:xfrm>
            <a:off x="4560030" y="3187501"/>
            <a:ext cx="95540" cy="1672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8" name="Rectangle 107"/>
          <p:cNvSpPr/>
          <p:nvPr/>
        </p:nvSpPr>
        <p:spPr>
          <a:xfrm>
            <a:off x="4962690" y="3806825"/>
            <a:ext cx="95540" cy="10527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9" name="Rectangle 108"/>
          <p:cNvSpPr/>
          <p:nvPr/>
        </p:nvSpPr>
        <p:spPr>
          <a:xfrm>
            <a:off x="5365350" y="4127500"/>
            <a:ext cx="95540" cy="732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0" name="Rectangle 109"/>
          <p:cNvSpPr/>
          <p:nvPr/>
        </p:nvSpPr>
        <p:spPr>
          <a:xfrm>
            <a:off x="5768010" y="4562475"/>
            <a:ext cx="95540" cy="2971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1" name="Rectangle 110"/>
          <p:cNvSpPr/>
          <p:nvPr/>
        </p:nvSpPr>
        <p:spPr>
          <a:xfrm>
            <a:off x="6170670" y="4695824"/>
            <a:ext cx="95540" cy="1637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2" name="Rectangle 111"/>
          <p:cNvSpPr/>
          <p:nvPr/>
        </p:nvSpPr>
        <p:spPr>
          <a:xfrm>
            <a:off x="6573327" y="4762500"/>
            <a:ext cx="95540" cy="97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3" name="Rectangle 112"/>
          <p:cNvSpPr/>
          <p:nvPr/>
        </p:nvSpPr>
        <p:spPr>
          <a:xfrm>
            <a:off x="7104968" y="4806950"/>
            <a:ext cx="95540" cy="526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4" name="Rectangle 113"/>
          <p:cNvSpPr/>
          <p:nvPr/>
        </p:nvSpPr>
        <p:spPr>
          <a:xfrm>
            <a:off x="6971068" y="4806950"/>
            <a:ext cx="95540" cy="526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6" name="Rounded Rectangle 115"/>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Possibilities are parameter values in descriptive </a:t>
            </a:r>
            <a:r>
              <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statistical) models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7" name="Oval 116"/>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2</a:t>
            </a:r>
            <a:endParaRPr lang="en-US" sz="2000" b="1" dirty="0">
              <a:solidFill>
                <a:schemeClr val="tx2"/>
              </a:solidFill>
            </a:endParaRPr>
          </a:p>
        </p:txBody>
      </p:sp>
    </p:spTree>
    <p:extLst>
      <p:ext uri="{BB962C8B-B14F-4D97-AF65-F5344CB8AC3E}">
        <p14:creationId xmlns:p14="http://schemas.microsoft.com/office/powerpoint/2010/main" val="2454972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1249379" y="2464119"/>
            <a:ext cx="6074874" cy="24971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Adult height (cm)</a:t>
            </a:r>
            <a:endParaRPr lang="en-US" sz="16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8" name="TextBox 17"/>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6936514" cy="646331"/>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In statistics, the possibilities that we entertain are often not discrete</a:t>
            </a:r>
            <a:b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but continuous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 </a:t>
            </a:r>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thus we deal with </a:t>
            </a:r>
            <a:r>
              <a:rPr lang="en-US" b="1" i="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probability distributions</a:t>
            </a:r>
            <a:endParaRPr lang="en-US" b="1" i="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0" name="Rectangle 19"/>
          <p:cNvSpPr/>
          <p:nvPr/>
        </p:nvSpPr>
        <p:spPr>
          <a:xfrm>
            <a:off x="1606550" y="4610100"/>
            <a:ext cx="95540" cy="2495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 name="TextBox 5"/>
          <p:cNvSpPr txBox="1"/>
          <p:nvPr/>
        </p:nvSpPr>
        <p:spPr>
          <a:xfrm>
            <a:off x="2233059"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1429354"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150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 name="TextBox 7"/>
          <p:cNvSpPr txBox="1"/>
          <p:nvPr/>
        </p:nvSpPr>
        <p:spPr>
          <a:xfrm rot="16200000">
            <a:off x="363705" y="3528043"/>
            <a:ext cx="1255472"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Probability</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TextBox 24"/>
          <p:cNvSpPr txBox="1"/>
          <p:nvPr/>
        </p:nvSpPr>
        <p:spPr>
          <a:xfrm>
            <a:off x="3039555" y="4973890"/>
            <a:ext cx="442750"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3" name="TextBox 32"/>
          <p:cNvSpPr txBox="1"/>
          <p:nvPr/>
        </p:nvSpPr>
        <p:spPr>
          <a:xfrm>
            <a:off x="3845408"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8" name="TextBox 47"/>
          <p:cNvSpPr txBox="1"/>
          <p:nvPr/>
        </p:nvSpPr>
        <p:spPr>
          <a:xfrm>
            <a:off x="4652864"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0" name="TextBox 49"/>
          <p:cNvSpPr txBox="1"/>
          <p:nvPr/>
        </p:nvSpPr>
        <p:spPr>
          <a:xfrm>
            <a:off x="5441980" y="4973890"/>
            <a:ext cx="473207"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2" name="TextBox 51"/>
          <p:cNvSpPr txBox="1"/>
          <p:nvPr/>
        </p:nvSpPr>
        <p:spPr>
          <a:xfrm>
            <a:off x="6259252"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210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3" name="Rectangle 52"/>
          <p:cNvSpPr/>
          <p:nvPr/>
        </p:nvSpPr>
        <p:spPr>
          <a:xfrm>
            <a:off x="2009210" y="4384675"/>
            <a:ext cx="95540" cy="4749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4" name="Rectangle 53"/>
          <p:cNvSpPr/>
          <p:nvPr/>
        </p:nvSpPr>
        <p:spPr>
          <a:xfrm>
            <a:off x="2411870" y="4165600"/>
            <a:ext cx="95540" cy="6940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7" name="Rectangle 56"/>
          <p:cNvSpPr/>
          <p:nvPr/>
        </p:nvSpPr>
        <p:spPr>
          <a:xfrm>
            <a:off x="2814530" y="3895725"/>
            <a:ext cx="95540" cy="96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8" name="Rectangle 57"/>
          <p:cNvSpPr/>
          <p:nvPr/>
        </p:nvSpPr>
        <p:spPr>
          <a:xfrm>
            <a:off x="3217190" y="3597275"/>
            <a:ext cx="95540" cy="126233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9" name="Rectangle 58"/>
          <p:cNvSpPr/>
          <p:nvPr/>
        </p:nvSpPr>
        <p:spPr>
          <a:xfrm>
            <a:off x="3619850" y="3259249"/>
            <a:ext cx="95540" cy="16003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0" name="Rectangle 59"/>
          <p:cNvSpPr/>
          <p:nvPr/>
        </p:nvSpPr>
        <p:spPr>
          <a:xfrm>
            <a:off x="4022510" y="2965451"/>
            <a:ext cx="95540" cy="18941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1" name="Rectangle 60"/>
          <p:cNvSpPr/>
          <p:nvPr/>
        </p:nvSpPr>
        <p:spPr>
          <a:xfrm>
            <a:off x="4425170" y="2965450"/>
            <a:ext cx="95540" cy="18941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2" name="Rectangle 61"/>
          <p:cNvSpPr/>
          <p:nvPr/>
        </p:nvSpPr>
        <p:spPr>
          <a:xfrm>
            <a:off x="4827830" y="3556000"/>
            <a:ext cx="95540" cy="13036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3" name="Rectangle 62"/>
          <p:cNvSpPr/>
          <p:nvPr/>
        </p:nvSpPr>
        <p:spPr>
          <a:xfrm>
            <a:off x="5230490" y="4000500"/>
            <a:ext cx="95540" cy="859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4" name="Rectangle 63"/>
          <p:cNvSpPr/>
          <p:nvPr/>
        </p:nvSpPr>
        <p:spPr>
          <a:xfrm>
            <a:off x="5633150" y="4441824"/>
            <a:ext cx="95540" cy="4177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5" name="Rectangle 64"/>
          <p:cNvSpPr/>
          <p:nvPr/>
        </p:nvSpPr>
        <p:spPr>
          <a:xfrm>
            <a:off x="6035810" y="4671588"/>
            <a:ext cx="95540" cy="1880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6" name="Rectangle 65"/>
          <p:cNvSpPr/>
          <p:nvPr/>
        </p:nvSpPr>
        <p:spPr>
          <a:xfrm>
            <a:off x="6438470" y="4752110"/>
            <a:ext cx="95540" cy="1074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7" name="Rectangle 66"/>
          <p:cNvSpPr/>
          <p:nvPr/>
        </p:nvSpPr>
        <p:spPr>
          <a:xfrm>
            <a:off x="6841127" y="4797425"/>
            <a:ext cx="95540" cy="621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5" name="Rectangle 84"/>
          <p:cNvSpPr/>
          <p:nvPr/>
        </p:nvSpPr>
        <p:spPr>
          <a:xfrm>
            <a:off x="1472650" y="4695824"/>
            <a:ext cx="95540" cy="1637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6" name="Rectangle 85"/>
          <p:cNvSpPr/>
          <p:nvPr/>
        </p:nvSpPr>
        <p:spPr>
          <a:xfrm>
            <a:off x="1875310" y="4476750"/>
            <a:ext cx="95540" cy="3828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7" name="Rectangle 86"/>
          <p:cNvSpPr/>
          <p:nvPr/>
        </p:nvSpPr>
        <p:spPr>
          <a:xfrm>
            <a:off x="2277970" y="4127500"/>
            <a:ext cx="95540" cy="732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8" name="Rectangle 87"/>
          <p:cNvSpPr/>
          <p:nvPr/>
        </p:nvSpPr>
        <p:spPr>
          <a:xfrm>
            <a:off x="2680630" y="3895725"/>
            <a:ext cx="95540" cy="96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9" name="Rectangle 88"/>
          <p:cNvSpPr/>
          <p:nvPr/>
        </p:nvSpPr>
        <p:spPr>
          <a:xfrm>
            <a:off x="3083290" y="3706663"/>
            <a:ext cx="95540" cy="11529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0" name="Rectangle 89"/>
          <p:cNvSpPr/>
          <p:nvPr/>
        </p:nvSpPr>
        <p:spPr>
          <a:xfrm>
            <a:off x="3485950" y="3435350"/>
            <a:ext cx="95540" cy="14242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1" name="Rectangle 90"/>
          <p:cNvSpPr/>
          <p:nvPr/>
        </p:nvSpPr>
        <p:spPr>
          <a:xfrm>
            <a:off x="3888610" y="3071777"/>
            <a:ext cx="95540" cy="17878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2" name="Rectangle 91"/>
          <p:cNvSpPr/>
          <p:nvPr/>
        </p:nvSpPr>
        <p:spPr>
          <a:xfrm>
            <a:off x="4291270" y="2813050"/>
            <a:ext cx="95540" cy="20465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3" name="Rectangle 92"/>
          <p:cNvSpPr/>
          <p:nvPr/>
        </p:nvSpPr>
        <p:spPr>
          <a:xfrm>
            <a:off x="4693930" y="3435350"/>
            <a:ext cx="95540" cy="14242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4" name="Rectangle 93"/>
          <p:cNvSpPr/>
          <p:nvPr/>
        </p:nvSpPr>
        <p:spPr>
          <a:xfrm>
            <a:off x="5096590" y="3895725"/>
            <a:ext cx="95540" cy="9638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5" name="Rectangle 94"/>
          <p:cNvSpPr/>
          <p:nvPr/>
        </p:nvSpPr>
        <p:spPr>
          <a:xfrm>
            <a:off x="5499250" y="4305300"/>
            <a:ext cx="95540" cy="5543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6" name="Rectangle 95"/>
          <p:cNvSpPr/>
          <p:nvPr/>
        </p:nvSpPr>
        <p:spPr>
          <a:xfrm>
            <a:off x="5901910" y="4610100"/>
            <a:ext cx="95540" cy="2495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7" name="Rectangle 96"/>
          <p:cNvSpPr/>
          <p:nvPr/>
        </p:nvSpPr>
        <p:spPr>
          <a:xfrm>
            <a:off x="6304570" y="4727574"/>
            <a:ext cx="95540" cy="1320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8" name="Rectangle 97"/>
          <p:cNvSpPr/>
          <p:nvPr/>
        </p:nvSpPr>
        <p:spPr>
          <a:xfrm>
            <a:off x="6707227" y="4775200"/>
            <a:ext cx="95540" cy="844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9" name="Rectangle 98"/>
          <p:cNvSpPr/>
          <p:nvPr/>
        </p:nvSpPr>
        <p:spPr>
          <a:xfrm>
            <a:off x="1338750" y="4752110"/>
            <a:ext cx="95540" cy="1074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0" name="Rectangle 99"/>
          <p:cNvSpPr/>
          <p:nvPr/>
        </p:nvSpPr>
        <p:spPr>
          <a:xfrm>
            <a:off x="1741410" y="4517679"/>
            <a:ext cx="95540" cy="3419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1" name="Rectangle 100"/>
          <p:cNvSpPr/>
          <p:nvPr/>
        </p:nvSpPr>
        <p:spPr>
          <a:xfrm>
            <a:off x="2144070" y="4305300"/>
            <a:ext cx="95540" cy="5543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2" name="Rectangle 101"/>
          <p:cNvSpPr/>
          <p:nvPr/>
        </p:nvSpPr>
        <p:spPr>
          <a:xfrm>
            <a:off x="2546730" y="4035424"/>
            <a:ext cx="95540" cy="8241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3" name="Rectangle 102"/>
          <p:cNvSpPr/>
          <p:nvPr/>
        </p:nvSpPr>
        <p:spPr>
          <a:xfrm>
            <a:off x="2949390" y="3759201"/>
            <a:ext cx="95540" cy="11004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4" name="Rectangle 103"/>
          <p:cNvSpPr/>
          <p:nvPr/>
        </p:nvSpPr>
        <p:spPr>
          <a:xfrm>
            <a:off x="3352050" y="3521799"/>
            <a:ext cx="95540" cy="1337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5" name="Rectangle 104"/>
          <p:cNvSpPr/>
          <p:nvPr/>
        </p:nvSpPr>
        <p:spPr>
          <a:xfrm>
            <a:off x="3754710" y="3187501"/>
            <a:ext cx="95540" cy="1672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6" name="Rectangle 105"/>
          <p:cNvSpPr/>
          <p:nvPr/>
        </p:nvSpPr>
        <p:spPr>
          <a:xfrm>
            <a:off x="4157370" y="2762349"/>
            <a:ext cx="95540" cy="20972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7" name="Rectangle 106"/>
          <p:cNvSpPr/>
          <p:nvPr/>
        </p:nvSpPr>
        <p:spPr>
          <a:xfrm>
            <a:off x="4560030" y="3187501"/>
            <a:ext cx="95540" cy="1672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8" name="Rectangle 107"/>
          <p:cNvSpPr/>
          <p:nvPr/>
        </p:nvSpPr>
        <p:spPr>
          <a:xfrm>
            <a:off x="4962690" y="3806825"/>
            <a:ext cx="95540" cy="105278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09" name="Rectangle 108"/>
          <p:cNvSpPr/>
          <p:nvPr/>
        </p:nvSpPr>
        <p:spPr>
          <a:xfrm>
            <a:off x="5365350" y="4127500"/>
            <a:ext cx="95540" cy="732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0" name="Rectangle 109"/>
          <p:cNvSpPr/>
          <p:nvPr/>
        </p:nvSpPr>
        <p:spPr>
          <a:xfrm>
            <a:off x="5768010" y="4562475"/>
            <a:ext cx="95540" cy="2971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1" name="Rectangle 110"/>
          <p:cNvSpPr/>
          <p:nvPr/>
        </p:nvSpPr>
        <p:spPr>
          <a:xfrm>
            <a:off x="6170670" y="4695824"/>
            <a:ext cx="95540" cy="1637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2" name="Rectangle 111"/>
          <p:cNvSpPr/>
          <p:nvPr/>
        </p:nvSpPr>
        <p:spPr>
          <a:xfrm>
            <a:off x="6573327" y="4762500"/>
            <a:ext cx="95540" cy="971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3" name="Rectangle 112"/>
          <p:cNvSpPr/>
          <p:nvPr/>
        </p:nvSpPr>
        <p:spPr>
          <a:xfrm>
            <a:off x="7104968" y="4806950"/>
            <a:ext cx="95540" cy="526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14" name="Rectangle 113"/>
          <p:cNvSpPr/>
          <p:nvPr/>
        </p:nvSpPr>
        <p:spPr>
          <a:xfrm>
            <a:off x="6971068" y="4806950"/>
            <a:ext cx="95540" cy="526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9" name="Freeform 8"/>
          <p:cNvSpPr/>
          <p:nvPr/>
        </p:nvSpPr>
        <p:spPr>
          <a:xfrm>
            <a:off x="1249378" y="2762349"/>
            <a:ext cx="6070581" cy="2109850"/>
          </a:xfrm>
          <a:custGeom>
            <a:avLst/>
            <a:gdLst>
              <a:gd name="connsiteX0" fmla="*/ 0 w 6134100"/>
              <a:gd name="connsiteY0" fmla="*/ 2053386 h 2067673"/>
              <a:gd name="connsiteX1" fmla="*/ 195263 w 6134100"/>
              <a:gd name="connsiteY1" fmla="*/ 2005761 h 2067673"/>
              <a:gd name="connsiteX2" fmla="*/ 447675 w 6134100"/>
              <a:gd name="connsiteY2" fmla="*/ 1872411 h 2067673"/>
              <a:gd name="connsiteX3" fmla="*/ 719138 w 6134100"/>
              <a:gd name="connsiteY3" fmla="*/ 1724773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447675 w 6134100"/>
              <a:gd name="connsiteY2" fmla="*/ 1872411 h 2067673"/>
              <a:gd name="connsiteX3" fmla="*/ 719138 w 6134100"/>
              <a:gd name="connsiteY3" fmla="*/ 1724773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19138 w 6134100"/>
              <a:gd name="connsiteY3" fmla="*/ 1724773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38413 w 6134100"/>
              <a:gd name="connsiteY12" fmla="*/ 458327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38413 w 6134100"/>
              <a:gd name="connsiteY12" fmla="*/ 458327 h 2067673"/>
              <a:gd name="connsiteX13" fmla="*/ 2714625 w 6134100"/>
              <a:gd name="connsiteY13" fmla="*/ 282647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503872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5038725 w 6134100"/>
              <a:gd name="connsiteY26" fmla="*/ 1920036 h 2067673"/>
              <a:gd name="connsiteX27" fmla="*/ 5353050 w 6134100"/>
              <a:gd name="connsiteY27" fmla="*/ 197265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5038725 w 6134100"/>
              <a:gd name="connsiteY26" fmla="*/ 1920036 h 2067673"/>
              <a:gd name="connsiteX27" fmla="*/ 5353050 w 6134100"/>
              <a:gd name="connsiteY27" fmla="*/ 1972651 h 2067673"/>
              <a:gd name="connsiteX28" fmla="*/ 5919788 w 6134100"/>
              <a:gd name="connsiteY28" fmla="*/ 2034411 h 2067673"/>
              <a:gd name="connsiteX29" fmla="*/ 6134100 w 6134100"/>
              <a:gd name="connsiteY29" fmla="*/ 2067673 h 206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34100" h="2067673">
                <a:moveTo>
                  <a:pt x="0" y="2053386"/>
                </a:moveTo>
                <a:cubicBezTo>
                  <a:pt x="60325" y="2044654"/>
                  <a:pt x="180181" y="1992963"/>
                  <a:pt x="276225" y="1949522"/>
                </a:cubicBezTo>
                <a:cubicBezTo>
                  <a:pt x="372269" y="1906081"/>
                  <a:pt x="496094" y="1839571"/>
                  <a:pt x="576263" y="1792740"/>
                </a:cubicBezTo>
                <a:cubicBezTo>
                  <a:pt x="656432" y="1745909"/>
                  <a:pt x="691357" y="1714497"/>
                  <a:pt x="757238" y="1668535"/>
                </a:cubicBezTo>
                <a:lnTo>
                  <a:pt x="971550" y="1516969"/>
                </a:lnTo>
                <a:cubicBezTo>
                  <a:pt x="1019969" y="1483480"/>
                  <a:pt x="1014413" y="1489320"/>
                  <a:pt x="1047750" y="1467598"/>
                </a:cubicBezTo>
                <a:cubicBezTo>
                  <a:pt x="1081087" y="1445876"/>
                  <a:pt x="1117600" y="1422883"/>
                  <a:pt x="1171575" y="1386636"/>
                </a:cubicBezTo>
                <a:cubicBezTo>
                  <a:pt x="1225550" y="1350389"/>
                  <a:pt x="1298575" y="1294365"/>
                  <a:pt x="1371600" y="1250117"/>
                </a:cubicBezTo>
                <a:cubicBezTo>
                  <a:pt x="1444625" y="1205869"/>
                  <a:pt x="1531144" y="1171182"/>
                  <a:pt x="1609725" y="1121151"/>
                </a:cubicBezTo>
                <a:cubicBezTo>
                  <a:pt x="1688306" y="1071120"/>
                  <a:pt x="1754982" y="1008692"/>
                  <a:pt x="1843088" y="949929"/>
                </a:cubicBezTo>
                <a:cubicBezTo>
                  <a:pt x="1931194" y="891166"/>
                  <a:pt x="2047081" y="831293"/>
                  <a:pt x="2138362" y="768574"/>
                </a:cubicBezTo>
                <a:cubicBezTo>
                  <a:pt x="2229643" y="705855"/>
                  <a:pt x="2326481" y="625323"/>
                  <a:pt x="2390775" y="573615"/>
                </a:cubicBezTo>
                <a:cubicBezTo>
                  <a:pt x="2455069" y="521907"/>
                  <a:pt x="2470150" y="506822"/>
                  <a:pt x="2524125" y="458327"/>
                </a:cubicBezTo>
                <a:cubicBezTo>
                  <a:pt x="2578100" y="409832"/>
                  <a:pt x="2661444" y="333510"/>
                  <a:pt x="2714625" y="282647"/>
                </a:cubicBezTo>
                <a:cubicBezTo>
                  <a:pt x="2767806" y="231784"/>
                  <a:pt x="2800351" y="194575"/>
                  <a:pt x="2843213" y="153148"/>
                </a:cubicBezTo>
                <a:cubicBezTo>
                  <a:pt x="2886075" y="111721"/>
                  <a:pt x="2931319" y="59486"/>
                  <a:pt x="2971800" y="34086"/>
                </a:cubicBezTo>
                <a:cubicBezTo>
                  <a:pt x="3012281" y="8686"/>
                  <a:pt x="3044031" y="-3221"/>
                  <a:pt x="3086100" y="748"/>
                </a:cubicBezTo>
                <a:cubicBezTo>
                  <a:pt x="3128169" y="4717"/>
                  <a:pt x="3178969" y="17417"/>
                  <a:pt x="3224213" y="57898"/>
                </a:cubicBezTo>
                <a:cubicBezTo>
                  <a:pt x="3269457" y="98379"/>
                  <a:pt x="3318669" y="183349"/>
                  <a:pt x="3357563" y="243636"/>
                </a:cubicBezTo>
                <a:cubicBezTo>
                  <a:pt x="3396457" y="303923"/>
                  <a:pt x="3422650" y="356953"/>
                  <a:pt x="3457575" y="419621"/>
                </a:cubicBezTo>
                <a:cubicBezTo>
                  <a:pt x="3492500" y="482289"/>
                  <a:pt x="3509169" y="537070"/>
                  <a:pt x="3567113" y="619645"/>
                </a:cubicBezTo>
                <a:cubicBezTo>
                  <a:pt x="3625057" y="702220"/>
                  <a:pt x="3721101" y="818234"/>
                  <a:pt x="3805238" y="915072"/>
                </a:cubicBezTo>
                <a:cubicBezTo>
                  <a:pt x="3889375" y="1011910"/>
                  <a:pt x="3987007" y="1108659"/>
                  <a:pt x="4071938" y="1200671"/>
                </a:cubicBezTo>
                <a:cubicBezTo>
                  <a:pt x="4156869" y="1292683"/>
                  <a:pt x="4238626" y="1387716"/>
                  <a:pt x="4314826" y="1467142"/>
                </a:cubicBezTo>
                <a:cubicBezTo>
                  <a:pt x="4391026" y="1546568"/>
                  <a:pt x="4452938" y="1616837"/>
                  <a:pt x="4529138" y="1677225"/>
                </a:cubicBezTo>
                <a:cubicBezTo>
                  <a:pt x="4605338" y="1737613"/>
                  <a:pt x="4687095" y="1789005"/>
                  <a:pt x="4772026" y="1829473"/>
                </a:cubicBezTo>
                <a:cubicBezTo>
                  <a:pt x="4856957" y="1869941"/>
                  <a:pt x="4941888" y="1896173"/>
                  <a:pt x="5038725" y="1920036"/>
                </a:cubicBezTo>
                <a:cubicBezTo>
                  <a:pt x="5135562" y="1943899"/>
                  <a:pt x="5206206" y="1953588"/>
                  <a:pt x="5353050" y="1972651"/>
                </a:cubicBezTo>
                <a:cubicBezTo>
                  <a:pt x="5499894" y="1991714"/>
                  <a:pt x="5730875" y="2013824"/>
                  <a:pt x="5919788" y="2034411"/>
                </a:cubicBezTo>
                <a:cubicBezTo>
                  <a:pt x="6049963" y="2050248"/>
                  <a:pt x="6026150" y="2058148"/>
                  <a:pt x="6134100" y="2067673"/>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Possibilities are parameter values in descriptive </a:t>
            </a:r>
            <a:r>
              <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(statistical) </a:t>
            </a: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models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1" name="Oval 70"/>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2</a:t>
            </a:r>
            <a:endParaRPr lang="en-US" sz="2000" b="1" dirty="0">
              <a:solidFill>
                <a:schemeClr val="tx2"/>
              </a:solidFill>
            </a:endParaRPr>
          </a:p>
        </p:txBody>
      </p:sp>
    </p:spTree>
    <p:extLst>
      <p:ext uri="{BB962C8B-B14F-4D97-AF65-F5344CB8AC3E}">
        <p14:creationId xmlns:p14="http://schemas.microsoft.com/office/powerpoint/2010/main" val="3945248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249379" y="2464119"/>
            <a:ext cx="6074874" cy="24971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Adult height (cm)</a:t>
            </a:r>
            <a:endParaRPr lang="en-US" sz="16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6936514" cy="646331"/>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In statistics, the possibilities that we entertain are often not discrete</a:t>
            </a:r>
            <a:b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but continuous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 </a:t>
            </a:r>
            <a:r>
              <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thus we deal with </a:t>
            </a:r>
            <a:r>
              <a:rPr lang="en-US" b="1" i="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probability distributions</a:t>
            </a:r>
            <a:endParaRPr lang="en-US" b="1" i="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 name="TextBox 5"/>
          <p:cNvSpPr txBox="1"/>
          <p:nvPr/>
        </p:nvSpPr>
        <p:spPr>
          <a:xfrm>
            <a:off x="2233059"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1429354"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150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 name="TextBox 7"/>
          <p:cNvSpPr txBox="1"/>
          <p:nvPr/>
        </p:nvSpPr>
        <p:spPr>
          <a:xfrm rot="16200000">
            <a:off x="363705" y="3528043"/>
            <a:ext cx="1255472"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Probability</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TextBox 24"/>
          <p:cNvSpPr txBox="1"/>
          <p:nvPr/>
        </p:nvSpPr>
        <p:spPr>
          <a:xfrm>
            <a:off x="3039555" y="4973890"/>
            <a:ext cx="442750"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3" name="TextBox 32"/>
          <p:cNvSpPr txBox="1"/>
          <p:nvPr/>
        </p:nvSpPr>
        <p:spPr>
          <a:xfrm>
            <a:off x="3845408"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8" name="TextBox 47"/>
          <p:cNvSpPr txBox="1"/>
          <p:nvPr/>
        </p:nvSpPr>
        <p:spPr>
          <a:xfrm>
            <a:off x="4652864"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0" name="TextBox 49"/>
          <p:cNvSpPr txBox="1"/>
          <p:nvPr/>
        </p:nvSpPr>
        <p:spPr>
          <a:xfrm>
            <a:off x="5441980" y="4973890"/>
            <a:ext cx="473207"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2" name="TextBox 51"/>
          <p:cNvSpPr txBox="1"/>
          <p:nvPr/>
        </p:nvSpPr>
        <p:spPr>
          <a:xfrm>
            <a:off x="6259252"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210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9" name="Freeform 68"/>
          <p:cNvSpPr/>
          <p:nvPr/>
        </p:nvSpPr>
        <p:spPr>
          <a:xfrm>
            <a:off x="1249378" y="2762349"/>
            <a:ext cx="6070581" cy="2109850"/>
          </a:xfrm>
          <a:custGeom>
            <a:avLst/>
            <a:gdLst>
              <a:gd name="connsiteX0" fmla="*/ 0 w 6134100"/>
              <a:gd name="connsiteY0" fmla="*/ 2053386 h 2067673"/>
              <a:gd name="connsiteX1" fmla="*/ 195263 w 6134100"/>
              <a:gd name="connsiteY1" fmla="*/ 2005761 h 2067673"/>
              <a:gd name="connsiteX2" fmla="*/ 447675 w 6134100"/>
              <a:gd name="connsiteY2" fmla="*/ 1872411 h 2067673"/>
              <a:gd name="connsiteX3" fmla="*/ 719138 w 6134100"/>
              <a:gd name="connsiteY3" fmla="*/ 1724773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447675 w 6134100"/>
              <a:gd name="connsiteY2" fmla="*/ 1872411 h 2067673"/>
              <a:gd name="connsiteX3" fmla="*/ 719138 w 6134100"/>
              <a:gd name="connsiteY3" fmla="*/ 1724773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19138 w 6134100"/>
              <a:gd name="connsiteY3" fmla="*/ 1724773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38413 w 6134100"/>
              <a:gd name="connsiteY12" fmla="*/ 458327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38413 w 6134100"/>
              <a:gd name="connsiteY12" fmla="*/ 458327 h 2067673"/>
              <a:gd name="connsiteX13" fmla="*/ 2714625 w 6134100"/>
              <a:gd name="connsiteY13" fmla="*/ 282647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503872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5038725 w 6134100"/>
              <a:gd name="connsiteY26" fmla="*/ 1920036 h 2067673"/>
              <a:gd name="connsiteX27" fmla="*/ 5353050 w 6134100"/>
              <a:gd name="connsiteY27" fmla="*/ 197265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5038725 w 6134100"/>
              <a:gd name="connsiteY26" fmla="*/ 1920036 h 2067673"/>
              <a:gd name="connsiteX27" fmla="*/ 5353050 w 6134100"/>
              <a:gd name="connsiteY27" fmla="*/ 1972651 h 2067673"/>
              <a:gd name="connsiteX28" fmla="*/ 5919788 w 6134100"/>
              <a:gd name="connsiteY28" fmla="*/ 2034411 h 2067673"/>
              <a:gd name="connsiteX29" fmla="*/ 6134100 w 6134100"/>
              <a:gd name="connsiteY29" fmla="*/ 2067673 h 206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34100" h="2067673">
                <a:moveTo>
                  <a:pt x="0" y="2053386"/>
                </a:moveTo>
                <a:cubicBezTo>
                  <a:pt x="60325" y="2044654"/>
                  <a:pt x="180181" y="1992963"/>
                  <a:pt x="276225" y="1949522"/>
                </a:cubicBezTo>
                <a:cubicBezTo>
                  <a:pt x="372269" y="1906081"/>
                  <a:pt x="496094" y="1839571"/>
                  <a:pt x="576263" y="1792740"/>
                </a:cubicBezTo>
                <a:cubicBezTo>
                  <a:pt x="656432" y="1745909"/>
                  <a:pt x="691357" y="1714497"/>
                  <a:pt x="757238" y="1668535"/>
                </a:cubicBezTo>
                <a:lnTo>
                  <a:pt x="971550" y="1516969"/>
                </a:lnTo>
                <a:cubicBezTo>
                  <a:pt x="1019969" y="1483480"/>
                  <a:pt x="1014413" y="1489320"/>
                  <a:pt x="1047750" y="1467598"/>
                </a:cubicBezTo>
                <a:cubicBezTo>
                  <a:pt x="1081087" y="1445876"/>
                  <a:pt x="1117600" y="1422883"/>
                  <a:pt x="1171575" y="1386636"/>
                </a:cubicBezTo>
                <a:cubicBezTo>
                  <a:pt x="1225550" y="1350389"/>
                  <a:pt x="1298575" y="1294365"/>
                  <a:pt x="1371600" y="1250117"/>
                </a:cubicBezTo>
                <a:cubicBezTo>
                  <a:pt x="1444625" y="1205869"/>
                  <a:pt x="1531144" y="1171182"/>
                  <a:pt x="1609725" y="1121151"/>
                </a:cubicBezTo>
                <a:cubicBezTo>
                  <a:pt x="1688306" y="1071120"/>
                  <a:pt x="1754982" y="1008692"/>
                  <a:pt x="1843088" y="949929"/>
                </a:cubicBezTo>
                <a:cubicBezTo>
                  <a:pt x="1931194" y="891166"/>
                  <a:pt x="2047081" y="831293"/>
                  <a:pt x="2138362" y="768574"/>
                </a:cubicBezTo>
                <a:cubicBezTo>
                  <a:pt x="2229643" y="705855"/>
                  <a:pt x="2326481" y="625323"/>
                  <a:pt x="2390775" y="573615"/>
                </a:cubicBezTo>
                <a:cubicBezTo>
                  <a:pt x="2455069" y="521907"/>
                  <a:pt x="2470150" y="506822"/>
                  <a:pt x="2524125" y="458327"/>
                </a:cubicBezTo>
                <a:cubicBezTo>
                  <a:pt x="2578100" y="409832"/>
                  <a:pt x="2661444" y="333510"/>
                  <a:pt x="2714625" y="282647"/>
                </a:cubicBezTo>
                <a:cubicBezTo>
                  <a:pt x="2767806" y="231784"/>
                  <a:pt x="2800351" y="194575"/>
                  <a:pt x="2843213" y="153148"/>
                </a:cubicBezTo>
                <a:cubicBezTo>
                  <a:pt x="2886075" y="111721"/>
                  <a:pt x="2931319" y="59486"/>
                  <a:pt x="2971800" y="34086"/>
                </a:cubicBezTo>
                <a:cubicBezTo>
                  <a:pt x="3012281" y="8686"/>
                  <a:pt x="3044031" y="-3221"/>
                  <a:pt x="3086100" y="748"/>
                </a:cubicBezTo>
                <a:cubicBezTo>
                  <a:pt x="3128169" y="4717"/>
                  <a:pt x="3178969" y="17417"/>
                  <a:pt x="3224213" y="57898"/>
                </a:cubicBezTo>
                <a:cubicBezTo>
                  <a:pt x="3269457" y="98379"/>
                  <a:pt x="3318669" y="183349"/>
                  <a:pt x="3357563" y="243636"/>
                </a:cubicBezTo>
                <a:cubicBezTo>
                  <a:pt x="3396457" y="303923"/>
                  <a:pt x="3422650" y="356953"/>
                  <a:pt x="3457575" y="419621"/>
                </a:cubicBezTo>
                <a:cubicBezTo>
                  <a:pt x="3492500" y="482289"/>
                  <a:pt x="3509169" y="537070"/>
                  <a:pt x="3567113" y="619645"/>
                </a:cubicBezTo>
                <a:cubicBezTo>
                  <a:pt x="3625057" y="702220"/>
                  <a:pt x="3721101" y="818234"/>
                  <a:pt x="3805238" y="915072"/>
                </a:cubicBezTo>
                <a:cubicBezTo>
                  <a:pt x="3889375" y="1011910"/>
                  <a:pt x="3987007" y="1108659"/>
                  <a:pt x="4071938" y="1200671"/>
                </a:cubicBezTo>
                <a:cubicBezTo>
                  <a:pt x="4156869" y="1292683"/>
                  <a:pt x="4238626" y="1387716"/>
                  <a:pt x="4314826" y="1467142"/>
                </a:cubicBezTo>
                <a:cubicBezTo>
                  <a:pt x="4391026" y="1546568"/>
                  <a:pt x="4452938" y="1616837"/>
                  <a:pt x="4529138" y="1677225"/>
                </a:cubicBezTo>
                <a:cubicBezTo>
                  <a:pt x="4605338" y="1737613"/>
                  <a:pt x="4687095" y="1789005"/>
                  <a:pt x="4772026" y="1829473"/>
                </a:cubicBezTo>
                <a:cubicBezTo>
                  <a:pt x="4856957" y="1869941"/>
                  <a:pt x="4941888" y="1896173"/>
                  <a:pt x="5038725" y="1920036"/>
                </a:cubicBezTo>
                <a:cubicBezTo>
                  <a:pt x="5135562" y="1943899"/>
                  <a:pt x="5206206" y="1953588"/>
                  <a:pt x="5353050" y="1972651"/>
                </a:cubicBezTo>
                <a:cubicBezTo>
                  <a:pt x="5499894" y="1991714"/>
                  <a:pt x="5730875" y="2013824"/>
                  <a:pt x="5919788" y="2034411"/>
                </a:cubicBezTo>
                <a:cubicBezTo>
                  <a:pt x="6049963" y="2050248"/>
                  <a:pt x="6026150" y="2058148"/>
                  <a:pt x="6134100" y="2067673"/>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Possibilities are parameter values in descriptive </a:t>
            </a:r>
            <a:r>
              <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(statistical) </a:t>
            </a: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models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2" name="Oval 71"/>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2</a:t>
            </a:r>
            <a:endParaRPr lang="en-US" sz="2000" b="1" dirty="0">
              <a:solidFill>
                <a:schemeClr val="tx2"/>
              </a:solidFill>
            </a:endParaRPr>
          </a:p>
        </p:txBody>
      </p:sp>
      <p:sp>
        <p:nvSpPr>
          <p:cNvPr id="73" name="TextBox 72"/>
          <p:cNvSpPr txBox="1"/>
          <p:nvPr/>
        </p:nvSpPr>
        <p:spPr>
          <a:xfrm>
            <a:off x="5033727" y="5780139"/>
            <a:ext cx="4019738" cy="646331"/>
          </a:xfrm>
          <a:prstGeom prst="rect">
            <a:avLst/>
          </a:prstGeom>
          <a:noFill/>
        </p:spPr>
        <p:txBody>
          <a:bodyPr wrap="square" rtlCol="0">
            <a:spAutoFit/>
          </a:bodyPr>
          <a:lstStyle/>
          <a:p>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This explanation from: Rohrer, B. (2016). How Bayes theorem works [video file]. </a:t>
            </a:r>
            <a:r>
              <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Retrieved from https://www.youtube.com/watch?v=5NMxiOGL39M</a:t>
            </a:r>
            <a:endPar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2592594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249379" y="2464119"/>
            <a:ext cx="6074874" cy="24971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Adult height (cm)</a:t>
            </a:r>
            <a:endParaRPr lang="en-US" sz="16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6748579"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Distributions are defined by </a:t>
            </a: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parameters</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 that describe their shape</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 name="TextBox 5"/>
          <p:cNvSpPr txBox="1"/>
          <p:nvPr/>
        </p:nvSpPr>
        <p:spPr>
          <a:xfrm>
            <a:off x="2233059"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160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1429354"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150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 name="TextBox 7"/>
          <p:cNvSpPr txBox="1"/>
          <p:nvPr/>
        </p:nvSpPr>
        <p:spPr>
          <a:xfrm rot="16200000">
            <a:off x="363705" y="3528043"/>
            <a:ext cx="1255472"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Probability</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TextBox 24"/>
          <p:cNvSpPr txBox="1"/>
          <p:nvPr/>
        </p:nvSpPr>
        <p:spPr>
          <a:xfrm>
            <a:off x="3039555" y="4973890"/>
            <a:ext cx="442750"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170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33" name="TextBox 32"/>
          <p:cNvSpPr txBox="1"/>
          <p:nvPr/>
        </p:nvSpPr>
        <p:spPr>
          <a:xfrm>
            <a:off x="3845408"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180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8" name="TextBox 47"/>
          <p:cNvSpPr txBox="1"/>
          <p:nvPr/>
        </p:nvSpPr>
        <p:spPr>
          <a:xfrm>
            <a:off x="4652864"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190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0" name="TextBox 49"/>
          <p:cNvSpPr txBox="1"/>
          <p:nvPr/>
        </p:nvSpPr>
        <p:spPr>
          <a:xfrm>
            <a:off x="5441980" y="4973890"/>
            <a:ext cx="473207"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200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2" name="TextBox 51"/>
          <p:cNvSpPr txBox="1"/>
          <p:nvPr/>
        </p:nvSpPr>
        <p:spPr>
          <a:xfrm>
            <a:off x="6259252" y="4973890"/>
            <a:ext cx="445956" cy="307777"/>
          </a:xfrm>
          <a:prstGeom prst="rect">
            <a:avLst/>
          </a:prstGeom>
          <a:noFill/>
        </p:spPr>
        <p:txBody>
          <a:bodyPr wrap="none" rtlCol="0">
            <a:spAutoFit/>
          </a:bodyPr>
          <a:lstStyle/>
          <a:p>
            <a:pPr algn="ct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210</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69" name="Freeform 68"/>
          <p:cNvSpPr/>
          <p:nvPr/>
        </p:nvSpPr>
        <p:spPr>
          <a:xfrm>
            <a:off x="1249378" y="2762349"/>
            <a:ext cx="6070581" cy="2109850"/>
          </a:xfrm>
          <a:custGeom>
            <a:avLst/>
            <a:gdLst>
              <a:gd name="connsiteX0" fmla="*/ 0 w 6134100"/>
              <a:gd name="connsiteY0" fmla="*/ 2053386 h 2067673"/>
              <a:gd name="connsiteX1" fmla="*/ 195263 w 6134100"/>
              <a:gd name="connsiteY1" fmla="*/ 2005761 h 2067673"/>
              <a:gd name="connsiteX2" fmla="*/ 447675 w 6134100"/>
              <a:gd name="connsiteY2" fmla="*/ 1872411 h 2067673"/>
              <a:gd name="connsiteX3" fmla="*/ 719138 w 6134100"/>
              <a:gd name="connsiteY3" fmla="*/ 1724773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447675 w 6134100"/>
              <a:gd name="connsiteY2" fmla="*/ 1872411 h 2067673"/>
              <a:gd name="connsiteX3" fmla="*/ 719138 w 6134100"/>
              <a:gd name="connsiteY3" fmla="*/ 1724773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19138 w 6134100"/>
              <a:gd name="connsiteY3" fmla="*/ 1724773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847725 w 6134100"/>
              <a:gd name="connsiteY4" fmla="*/ 1624761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266825 w 6134100"/>
              <a:gd name="connsiteY7" fmla="*/ 1348536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519238 w 6134100"/>
              <a:gd name="connsiteY8" fmla="*/ 1196136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776413 w 6134100"/>
              <a:gd name="connsiteY9" fmla="*/ 1038973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066925 w 6134100"/>
              <a:gd name="connsiteY10" fmla="*/ 834186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52675 w 6134100"/>
              <a:gd name="connsiteY11" fmla="*/ 657973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14600 w 6134100"/>
              <a:gd name="connsiteY12" fmla="*/ 481761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38413 w 6134100"/>
              <a:gd name="connsiteY12" fmla="*/ 458327 h 2067673"/>
              <a:gd name="connsiteX13" fmla="*/ 2709863 w 6134100"/>
              <a:gd name="connsiteY13" fmla="*/ 338886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38413 w 6134100"/>
              <a:gd name="connsiteY12" fmla="*/ 458327 h 2067673"/>
              <a:gd name="connsiteX13" fmla="*/ 2714625 w 6134100"/>
              <a:gd name="connsiteY13" fmla="*/ 282647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6226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24238 w 6134100"/>
              <a:gd name="connsiteY19" fmla="*/ 40556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38538 w 6134100"/>
              <a:gd name="connsiteY20" fmla="*/ 605586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767138 w 6134100"/>
              <a:gd name="connsiteY21" fmla="*/ 910386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33838 w 6134100"/>
              <a:gd name="connsiteY22" fmla="*/ 118661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271963 w 6134100"/>
              <a:gd name="connsiteY23" fmla="*/ 1439023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10088 w 6134100"/>
              <a:gd name="connsiteY24" fmla="*/ 1681911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29163 w 6134100"/>
              <a:gd name="connsiteY25" fmla="*/ 1824786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494347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5038725 w 6134100"/>
              <a:gd name="connsiteY26" fmla="*/ 1920036 h 2067673"/>
              <a:gd name="connsiteX27" fmla="*/ 5267325 w 6134100"/>
              <a:gd name="connsiteY27" fmla="*/ 198671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5038725 w 6134100"/>
              <a:gd name="connsiteY26" fmla="*/ 1920036 h 2067673"/>
              <a:gd name="connsiteX27" fmla="*/ 5353050 w 6134100"/>
              <a:gd name="connsiteY27" fmla="*/ 1972651 h 2067673"/>
              <a:gd name="connsiteX28" fmla="*/ 5810250 w 6134100"/>
              <a:gd name="connsiteY28" fmla="*/ 2039098 h 2067673"/>
              <a:gd name="connsiteX29" fmla="*/ 6134100 w 6134100"/>
              <a:gd name="connsiteY29" fmla="*/ 2067673 h 2067673"/>
              <a:gd name="connsiteX0" fmla="*/ 0 w 6134100"/>
              <a:gd name="connsiteY0" fmla="*/ 2053386 h 2067673"/>
              <a:gd name="connsiteX1" fmla="*/ 276225 w 6134100"/>
              <a:gd name="connsiteY1" fmla="*/ 1949522 h 2067673"/>
              <a:gd name="connsiteX2" fmla="*/ 576263 w 6134100"/>
              <a:gd name="connsiteY2" fmla="*/ 1792740 h 2067673"/>
              <a:gd name="connsiteX3" fmla="*/ 757238 w 6134100"/>
              <a:gd name="connsiteY3" fmla="*/ 1668535 h 2067673"/>
              <a:gd name="connsiteX4" fmla="*/ 971550 w 6134100"/>
              <a:gd name="connsiteY4" fmla="*/ 1516969 h 2067673"/>
              <a:gd name="connsiteX5" fmla="*/ 1047750 w 6134100"/>
              <a:gd name="connsiteY5" fmla="*/ 1467598 h 2067673"/>
              <a:gd name="connsiteX6" fmla="*/ 1171575 w 6134100"/>
              <a:gd name="connsiteY6" fmla="*/ 1386636 h 2067673"/>
              <a:gd name="connsiteX7" fmla="*/ 1371600 w 6134100"/>
              <a:gd name="connsiteY7" fmla="*/ 1250117 h 2067673"/>
              <a:gd name="connsiteX8" fmla="*/ 1609725 w 6134100"/>
              <a:gd name="connsiteY8" fmla="*/ 1121151 h 2067673"/>
              <a:gd name="connsiteX9" fmla="*/ 1843088 w 6134100"/>
              <a:gd name="connsiteY9" fmla="*/ 949929 h 2067673"/>
              <a:gd name="connsiteX10" fmla="*/ 2138362 w 6134100"/>
              <a:gd name="connsiteY10" fmla="*/ 768574 h 2067673"/>
              <a:gd name="connsiteX11" fmla="*/ 2390775 w 6134100"/>
              <a:gd name="connsiteY11" fmla="*/ 573615 h 2067673"/>
              <a:gd name="connsiteX12" fmla="*/ 2524125 w 6134100"/>
              <a:gd name="connsiteY12" fmla="*/ 458327 h 2067673"/>
              <a:gd name="connsiteX13" fmla="*/ 2714625 w 6134100"/>
              <a:gd name="connsiteY13" fmla="*/ 282647 h 2067673"/>
              <a:gd name="connsiteX14" fmla="*/ 2843213 w 6134100"/>
              <a:gd name="connsiteY14" fmla="*/ 153148 h 2067673"/>
              <a:gd name="connsiteX15" fmla="*/ 2971800 w 6134100"/>
              <a:gd name="connsiteY15" fmla="*/ 34086 h 2067673"/>
              <a:gd name="connsiteX16" fmla="*/ 3086100 w 6134100"/>
              <a:gd name="connsiteY16" fmla="*/ 748 h 2067673"/>
              <a:gd name="connsiteX17" fmla="*/ 3224213 w 6134100"/>
              <a:gd name="connsiteY17" fmla="*/ 57898 h 2067673"/>
              <a:gd name="connsiteX18" fmla="*/ 3357563 w 6134100"/>
              <a:gd name="connsiteY18" fmla="*/ 243636 h 2067673"/>
              <a:gd name="connsiteX19" fmla="*/ 3457575 w 6134100"/>
              <a:gd name="connsiteY19" fmla="*/ 419621 h 2067673"/>
              <a:gd name="connsiteX20" fmla="*/ 3567113 w 6134100"/>
              <a:gd name="connsiteY20" fmla="*/ 619645 h 2067673"/>
              <a:gd name="connsiteX21" fmla="*/ 3805238 w 6134100"/>
              <a:gd name="connsiteY21" fmla="*/ 915072 h 2067673"/>
              <a:gd name="connsiteX22" fmla="*/ 4071938 w 6134100"/>
              <a:gd name="connsiteY22" fmla="*/ 1200671 h 2067673"/>
              <a:gd name="connsiteX23" fmla="*/ 4314826 w 6134100"/>
              <a:gd name="connsiteY23" fmla="*/ 1467142 h 2067673"/>
              <a:gd name="connsiteX24" fmla="*/ 4529138 w 6134100"/>
              <a:gd name="connsiteY24" fmla="*/ 1677225 h 2067673"/>
              <a:gd name="connsiteX25" fmla="*/ 4772026 w 6134100"/>
              <a:gd name="connsiteY25" fmla="*/ 1829473 h 2067673"/>
              <a:gd name="connsiteX26" fmla="*/ 5038725 w 6134100"/>
              <a:gd name="connsiteY26" fmla="*/ 1920036 h 2067673"/>
              <a:gd name="connsiteX27" fmla="*/ 5353050 w 6134100"/>
              <a:gd name="connsiteY27" fmla="*/ 1972651 h 2067673"/>
              <a:gd name="connsiteX28" fmla="*/ 5919788 w 6134100"/>
              <a:gd name="connsiteY28" fmla="*/ 2034411 h 2067673"/>
              <a:gd name="connsiteX29" fmla="*/ 6134100 w 6134100"/>
              <a:gd name="connsiteY29" fmla="*/ 2067673 h 206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34100" h="2067673">
                <a:moveTo>
                  <a:pt x="0" y="2053386"/>
                </a:moveTo>
                <a:cubicBezTo>
                  <a:pt x="60325" y="2044654"/>
                  <a:pt x="180181" y="1992963"/>
                  <a:pt x="276225" y="1949522"/>
                </a:cubicBezTo>
                <a:cubicBezTo>
                  <a:pt x="372269" y="1906081"/>
                  <a:pt x="496094" y="1839571"/>
                  <a:pt x="576263" y="1792740"/>
                </a:cubicBezTo>
                <a:cubicBezTo>
                  <a:pt x="656432" y="1745909"/>
                  <a:pt x="691357" y="1714497"/>
                  <a:pt x="757238" y="1668535"/>
                </a:cubicBezTo>
                <a:lnTo>
                  <a:pt x="971550" y="1516969"/>
                </a:lnTo>
                <a:cubicBezTo>
                  <a:pt x="1019969" y="1483480"/>
                  <a:pt x="1014413" y="1489320"/>
                  <a:pt x="1047750" y="1467598"/>
                </a:cubicBezTo>
                <a:cubicBezTo>
                  <a:pt x="1081087" y="1445876"/>
                  <a:pt x="1117600" y="1422883"/>
                  <a:pt x="1171575" y="1386636"/>
                </a:cubicBezTo>
                <a:cubicBezTo>
                  <a:pt x="1225550" y="1350389"/>
                  <a:pt x="1298575" y="1294365"/>
                  <a:pt x="1371600" y="1250117"/>
                </a:cubicBezTo>
                <a:cubicBezTo>
                  <a:pt x="1444625" y="1205869"/>
                  <a:pt x="1531144" y="1171182"/>
                  <a:pt x="1609725" y="1121151"/>
                </a:cubicBezTo>
                <a:cubicBezTo>
                  <a:pt x="1688306" y="1071120"/>
                  <a:pt x="1754982" y="1008692"/>
                  <a:pt x="1843088" y="949929"/>
                </a:cubicBezTo>
                <a:cubicBezTo>
                  <a:pt x="1931194" y="891166"/>
                  <a:pt x="2047081" y="831293"/>
                  <a:pt x="2138362" y="768574"/>
                </a:cubicBezTo>
                <a:cubicBezTo>
                  <a:pt x="2229643" y="705855"/>
                  <a:pt x="2326481" y="625323"/>
                  <a:pt x="2390775" y="573615"/>
                </a:cubicBezTo>
                <a:cubicBezTo>
                  <a:pt x="2455069" y="521907"/>
                  <a:pt x="2470150" y="506822"/>
                  <a:pt x="2524125" y="458327"/>
                </a:cubicBezTo>
                <a:cubicBezTo>
                  <a:pt x="2578100" y="409832"/>
                  <a:pt x="2661444" y="333510"/>
                  <a:pt x="2714625" y="282647"/>
                </a:cubicBezTo>
                <a:cubicBezTo>
                  <a:pt x="2767806" y="231784"/>
                  <a:pt x="2800351" y="194575"/>
                  <a:pt x="2843213" y="153148"/>
                </a:cubicBezTo>
                <a:cubicBezTo>
                  <a:pt x="2886075" y="111721"/>
                  <a:pt x="2931319" y="59486"/>
                  <a:pt x="2971800" y="34086"/>
                </a:cubicBezTo>
                <a:cubicBezTo>
                  <a:pt x="3012281" y="8686"/>
                  <a:pt x="3044031" y="-3221"/>
                  <a:pt x="3086100" y="748"/>
                </a:cubicBezTo>
                <a:cubicBezTo>
                  <a:pt x="3128169" y="4717"/>
                  <a:pt x="3178969" y="17417"/>
                  <a:pt x="3224213" y="57898"/>
                </a:cubicBezTo>
                <a:cubicBezTo>
                  <a:pt x="3269457" y="98379"/>
                  <a:pt x="3318669" y="183349"/>
                  <a:pt x="3357563" y="243636"/>
                </a:cubicBezTo>
                <a:cubicBezTo>
                  <a:pt x="3396457" y="303923"/>
                  <a:pt x="3422650" y="356953"/>
                  <a:pt x="3457575" y="419621"/>
                </a:cubicBezTo>
                <a:cubicBezTo>
                  <a:pt x="3492500" y="482289"/>
                  <a:pt x="3509169" y="537070"/>
                  <a:pt x="3567113" y="619645"/>
                </a:cubicBezTo>
                <a:cubicBezTo>
                  <a:pt x="3625057" y="702220"/>
                  <a:pt x="3721101" y="818234"/>
                  <a:pt x="3805238" y="915072"/>
                </a:cubicBezTo>
                <a:cubicBezTo>
                  <a:pt x="3889375" y="1011910"/>
                  <a:pt x="3987007" y="1108659"/>
                  <a:pt x="4071938" y="1200671"/>
                </a:cubicBezTo>
                <a:cubicBezTo>
                  <a:pt x="4156869" y="1292683"/>
                  <a:pt x="4238626" y="1387716"/>
                  <a:pt x="4314826" y="1467142"/>
                </a:cubicBezTo>
                <a:cubicBezTo>
                  <a:pt x="4391026" y="1546568"/>
                  <a:pt x="4452938" y="1616837"/>
                  <a:pt x="4529138" y="1677225"/>
                </a:cubicBezTo>
                <a:cubicBezTo>
                  <a:pt x="4605338" y="1737613"/>
                  <a:pt x="4687095" y="1789005"/>
                  <a:pt x="4772026" y="1829473"/>
                </a:cubicBezTo>
                <a:cubicBezTo>
                  <a:pt x="4856957" y="1869941"/>
                  <a:pt x="4941888" y="1896173"/>
                  <a:pt x="5038725" y="1920036"/>
                </a:cubicBezTo>
                <a:cubicBezTo>
                  <a:pt x="5135562" y="1943899"/>
                  <a:pt x="5206206" y="1953588"/>
                  <a:pt x="5353050" y="1972651"/>
                </a:cubicBezTo>
                <a:cubicBezTo>
                  <a:pt x="5499894" y="1991714"/>
                  <a:pt x="5730875" y="2013824"/>
                  <a:pt x="5919788" y="2034411"/>
                </a:cubicBezTo>
                <a:cubicBezTo>
                  <a:pt x="6049963" y="2050248"/>
                  <a:pt x="6026150" y="2058148"/>
                  <a:pt x="6134100" y="2067673"/>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Possibilities are parameter values in descriptive </a:t>
            </a:r>
            <a:r>
              <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(statistical) </a:t>
            </a: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models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2" name="Oval 71"/>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2</a:t>
            </a:r>
            <a:endParaRPr lang="en-US" sz="2000" b="1" dirty="0">
              <a:solidFill>
                <a:schemeClr val="tx2"/>
              </a:solidFill>
            </a:endParaRPr>
          </a:p>
        </p:txBody>
      </p:sp>
      <p:cxnSp>
        <p:nvCxnSpPr>
          <p:cNvPr id="7" name="Straight Connector 6"/>
          <p:cNvCxnSpPr/>
          <p:nvPr/>
        </p:nvCxnSpPr>
        <p:spPr>
          <a:xfrm flipV="1">
            <a:off x="4010685" y="2607398"/>
            <a:ext cx="0" cy="22648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39555" y="2590134"/>
            <a:ext cx="895627" cy="307777"/>
          </a:xfrm>
          <a:prstGeom prst="rect">
            <a:avLst/>
          </a:prstGeom>
          <a:noFill/>
        </p:spPr>
        <p:txBody>
          <a:bodyPr wrap="squar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Mean (μ)</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cxnSp>
        <p:nvCxnSpPr>
          <p:cNvPr id="26" name="Straight Connector 25"/>
          <p:cNvCxnSpPr/>
          <p:nvPr/>
        </p:nvCxnSpPr>
        <p:spPr>
          <a:xfrm flipH="1">
            <a:off x="4010685" y="4525942"/>
            <a:ext cx="102304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98786" y="4205074"/>
            <a:ext cx="895627" cy="307777"/>
          </a:xfrm>
          <a:prstGeom prst="rect">
            <a:avLst/>
          </a:prstGeom>
          <a:noFill/>
        </p:spPr>
        <p:txBody>
          <a:bodyPr wrap="square" rtlCol="0">
            <a:spAutoFit/>
          </a:bodyPr>
          <a:lstStyle/>
          <a:p>
            <a:pPr algn="ct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SD (</a:t>
            </a:r>
            <a:r>
              <a:rPr lang="el-GR"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σ</a:t>
            </a:r>
            <a:r>
              <a:rPr lang="en-US" sz="1400" dirty="0" smtClean="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endParaRPr lang="en-US" sz="1400" dirty="0">
              <a:solidFill>
                <a:schemeClr val="lt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4182610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65156"/>
            <a:ext cx="8812696" cy="5570565"/>
          </a:xfrm>
        </p:spPr>
        <p:txBody>
          <a:bodyPr>
            <a:normAutofit/>
          </a:bodyPr>
          <a:lstStyle/>
          <a:p>
            <a:r>
              <a:rPr lang="en-US" cap="none" dirty="0"/>
              <a:t>Two foundational concepts in Bayesian statistics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Bayesian Statistics</a:t>
            </a:r>
          </a:p>
        </p:txBody>
      </p:sp>
      <p:sp>
        <p:nvSpPr>
          <p:cNvPr id="4" name="TextBox 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2" name="TextBox 21"/>
          <p:cNvSpPr txBox="1"/>
          <p:nvPr/>
        </p:nvSpPr>
        <p:spPr>
          <a:xfrm>
            <a:off x="1129391" y="1665057"/>
            <a:ext cx="6311151" cy="646331"/>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In Bayesian statistics, we attempt to </a:t>
            </a: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estimate distributions of </a:t>
            </a:r>
            <a:b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b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credible values for </a:t>
            </a:r>
            <a:r>
              <a:rPr lang="en-US" b="1" i="1" u="sng"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parameters</a:t>
            </a: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sym typeface="Wingdings" panose="05000000000000000000" pitchFamily="2" charset="2"/>
              </a:rPr>
              <a:t> of the statistical model</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1" name="Rounded Rectangle 70"/>
          <p:cNvSpPr/>
          <p:nvPr/>
        </p:nvSpPr>
        <p:spPr>
          <a:xfrm>
            <a:off x="1125931" y="823867"/>
            <a:ext cx="7025488" cy="543206"/>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Possibilities are parameter values in descriptive </a:t>
            </a:r>
            <a:r>
              <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(statistical) </a:t>
            </a:r>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models</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72" name="Oval 71"/>
          <p:cNvSpPr/>
          <p:nvPr/>
        </p:nvSpPr>
        <p:spPr>
          <a:xfrm>
            <a:off x="575805" y="88765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2</a:t>
            </a:r>
            <a:endParaRPr lang="en-US" sz="2000" b="1" dirty="0">
              <a:solidFill>
                <a:schemeClr val="tx2"/>
              </a:solidFill>
            </a:endParaRPr>
          </a:p>
        </p:txBody>
      </p:sp>
      <mc:AlternateContent xmlns:mc="http://schemas.openxmlformats.org/markup-compatibility/2006" xmlns:a14="http://schemas.microsoft.com/office/drawing/2010/main">
        <mc:Choice Requires="a14">
          <p:sp>
            <p:nvSpPr>
              <p:cNvPr id="28" name="TextBox 27"/>
              <p:cNvSpPr txBox="1"/>
              <p:nvPr/>
            </p:nvSpPr>
            <p:spPr>
              <a:xfrm>
                <a:off x="3227690" y="5083055"/>
                <a:ext cx="26886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𝑒</m:t>
                      </m:r>
                    </m:oMath>
                  </m:oMathPara>
                </a14:m>
                <a:endParaRPr lang="en-US" sz="2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227690" y="5083055"/>
                <a:ext cx="2688621" cy="430887"/>
              </a:xfrm>
              <a:prstGeom prst="rect">
                <a:avLst/>
              </a:prstGeom>
              <a:blipFill>
                <a:blip r:embed="rId2"/>
                <a:stretch>
                  <a:fillRect/>
                </a:stretch>
              </a:blipFill>
            </p:spPr>
            <p:txBody>
              <a:bodyPr/>
              <a:lstStyle/>
              <a:p>
                <a:r>
                  <a:rPr lang="en-US">
                    <a:noFill/>
                  </a:rPr>
                  <a:t> </a:t>
                </a:r>
              </a:p>
            </p:txBody>
          </p:sp>
        </mc:Fallback>
      </mc:AlternateContent>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580" y="3071776"/>
            <a:ext cx="1509470" cy="1125242"/>
          </a:xfrm>
          <a:prstGeom prst="rect">
            <a:avLst/>
          </a:prstGeom>
        </p:spPr>
      </p:pic>
      <p:cxnSp>
        <p:nvCxnSpPr>
          <p:cNvPr id="11" name="Straight Arrow Connector 10"/>
          <p:cNvCxnSpPr>
            <a:stCxn id="29" idx="2"/>
          </p:cNvCxnSpPr>
          <p:nvPr/>
        </p:nvCxnSpPr>
        <p:spPr>
          <a:xfrm flipH="1">
            <a:off x="4029751" y="4197018"/>
            <a:ext cx="542564" cy="886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a:off x="203347" y="2716220"/>
            <a:ext cx="3410886" cy="1503964"/>
          </a:xfrm>
          <a:prstGeom prst="rect">
            <a:avLst/>
          </a:prstGeom>
        </p:spPr>
      </p:pic>
      <p:pic>
        <p:nvPicPr>
          <p:cNvPr id="21" name="Picture 20"/>
          <p:cNvPicPr>
            <a:picLocks noChangeAspect="1"/>
          </p:cNvPicPr>
          <p:nvPr/>
        </p:nvPicPr>
        <p:blipFill>
          <a:blip r:embed="rId5"/>
          <a:stretch>
            <a:fillRect/>
          </a:stretch>
        </p:blipFill>
        <p:spPr>
          <a:xfrm>
            <a:off x="5530397" y="2716498"/>
            <a:ext cx="3410258" cy="1503686"/>
          </a:xfrm>
          <a:prstGeom prst="rect">
            <a:avLst/>
          </a:prstGeom>
        </p:spPr>
      </p:pic>
      <p:sp>
        <p:nvSpPr>
          <p:cNvPr id="58" name="Oval 57"/>
          <p:cNvSpPr/>
          <p:nvPr/>
        </p:nvSpPr>
        <p:spPr>
          <a:xfrm>
            <a:off x="4374870" y="3631421"/>
            <a:ext cx="399560" cy="399560"/>
          </a:xfrm>
          <a:prstGeom prst="ellipse">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 name="Oval 62"/>
          <p:cNvSpPr/>
          <p:nvPr/>
        </p:nvSpPr>
        <p:spPr>
          <a:xfrm>
            <a:off x="4829384" y="3419745"/>
            <a:ext cx="399560" cy="399560"/>
          </a:xfrm>
          <a:prstGeom prst="ellipse">
            <a:avLst/>
          </a:prstGeom>
          <a:no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2" name="Straight Arrow Connector 61"/>
          <p:cNvCxnSpPr>
            <a:stCxn id="58" idx="2"/>
          </p:cNvCxnSpPr>
          <p:nvPr/>
        </p:nvCxnSpPr>
        <p:spPr>
          <a:xfrm flipH="1" flipV="1">
            <a:off x="2994660" y="3468202"/>
            <a:ext cx="1380210" cy="36299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3" idx="6"/>
          </p:cNvCxnSpPr>
          <p:nvPr/>
        </p:nvCxnSpPr>
        <p:spPr>
          <a:xfrm flipV="1">
            <a:off x="5228944" y="3416570"/>
            <a:ext cx="1056188" cy="20295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036727" y="4307539"/>
            <a:ext cx="338554"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461929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Elbow Connector 44"/>
          <p:cNvCxnSpPr>
            <a:stCxn id="43" idx="2"/>
            <a:endCxn id="40" idx="4"/>
          </p:cNvCxnSpPr>
          <p:nvPr/>
        </p:nvCxnSpPr>
        <p:spPr>
          <a:xfrm rot="10800000">
            <a:off x="1334278" y="2454468"/>
            <a:ext cx="3953122" cy="325195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165652" y="165156"/>
            <a:ext cx="8812696" cy="5570565"/>
          </a:xfrm>
        </p:spPr>
        <p:txBody>
          <a:bodyPr>
            <a:normAutofit/>
          </a:bodyPr>
          <a:lstStyle/>
          <a:p>
            <a:r>
              <a:rPr lang="en-US" cap="none" dirty="0"/>
              <a:t>Five steps in all Bayesian analyses:</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smtClean="0">
                <a:solidFill>
                  <a:schemeClr val="tx2"/>
                </a:solidFill>
              </a:rPr>
              <a:t>Bayesian Statistics</a:t>
            </a:r>
          </a:p>
        </p:txBody>
      </p:sp>
      <p:sp>
        <p:nvSpPr>
          <p:cNvPr id="14" name="TextBox 13"/>
          <p:cNvSpPr txBox="1"/>
          <p:nvPr/>
        </p:nvSpPr>
        <p:spPr>
          <a:xfrm>
            <a:off x="1" y="6496109"/>
            <a:ext cx="7342360" cy="230832"/>
          </a:xfrm>
          <a:prstGeom prst="rect">
            <a:avLst/>
          </a:prstGeom>
          <a:noFill/>
        </p:spPr>
        <p:txBody>
          <a:bodyPr wrap="square" rtlCol="0">
            <a:spAutoFit/>
          </a:bodyPr>
          <a:lstStyle/>
          <a:p>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Kruschke</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J.K (2015). </a:t>
            </a:r>
            <a:r>
              <a:rPr lang="en-US" sz="900" i="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Doing Bayesian data analysis: A tutorial with R, JAGS, and Stan </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a:t>
            </a:r>
            <a:r>
              <a:rPr lang="en-US" sz="900" baseline="300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nd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sz="900" dirty="0" err="1"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ed</a:t>
            </a:r>
            <a:r>
              <a:rPr lang="en-US" sz="900"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Academic Press: Boston, MA</a:t>
            </a:r>
            <a:endParaRPr lang="en-US" sz="9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nvGrpSpPr>
          <p:cNvPr id="46" name="Group 45"/>
          <p:cNvGrpSpPr/>
          <p:nvPr/>
        </p:nvGrpSpPr>
        <p:grpSpPr>
          <a:xfrm>
            <a:off x="183206" y="840523"/>
            <a:ext cx="3596935" cy="890295"/>
            <a:chOff x="183206" y="840523"/>
            <a:chExt cx="3596935" cy="890295"/>
          </a:xfrm>
        </p:grpSpPr>
        <p:grpSp>
          <p:nvGrpSpPr>
            <p:cNvPr id="38" name="Group 37"/>
            <p:cNvGrpSpPr/>
            <p:nvPr/>
          </p:nvGrpSpPr>
          <p:grpSpPr>
            <a:xfrm>
              <a:off x="461417" y="840523"/>
              <a:ext cx="3318724" cy="890295"/>
              <a:chOff x="203074" y="840523"/>
              <a:chExt cx="3318724" cy="890295"/>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138" t="4510" r="23138" b="4510"/>
              <a:stretch/>
            </p:blipFill>
            <p:spPr>
              <a:xfrm flipH="1">
                <a:off x="203074" y="840523"/>
                <a:ext cx="906863" cy="890295"/>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1109938" y="840524"/>
                <a:ext cx="2411860" cy="523220"/>
              </a:xfrm>
              <a:prstGeom prst="rect">
                <a:avLst/>
              </a:prstGeom>
              <a:noFill/>
            </p:spPr>
            <p:txBody>
              <a:bodyPr wrap="square" rtlCol="0">
                <a:spAutoFit/>
              </a:bodyPr>
              <a:lstStyle/>
              <a:p>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Collect </a:t>
                </a: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data relevant to the research </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question</a:t>
                </a:r>
                <a:endPar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sp>
          <p:nvSpPr>
            <p:cNvPr id="39" name="Oval 38"/>
            <p:cNvSpPr/>
            <p:nvPr/>
          </p:nvSpPr>
          <p:spPr>
            <a:xfrm>
              <a:off x="183206" y="1059484"/>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1</a:t>
              </a:r>
              <a:endParaRPr lang="en-US" sz="2000" b="1" dirty="0">
                <a:solidFill>
                  <a:schemeClr val="tx2"/>
                </a:solidFill>
              </a:endParaRPr>
            </a:p>
          </p:txBody>
        </p:sp>
      </p:grpSp>
      <p:grpSp>
        <p:nvGrpSpPr>
          <p:cNvPr id="47" name="Group 46"/>
          <p:cNvGrpSpPr/>
          <p:nvPr/>
        </p:nvGrpSpPr>
        <p:grpSpPr>
          <a:xfrm>
            <a:off x="1126460" y="1694080"/>
            <a:ext cx="3606067" cy="1116679"/>
            <a:chOff x="1126460" y="1694080"/>
            <a:chExt cx="3606067" cy="1116679"/>
          </a:xfrm>
        </p:grpSpPr>
        <p:grpSp>
          <p:nvGrpSpPr>
            <p:cNvPr id="37" name="Group 36"/>
            <p:cNvGrpSpPr/>
            <p:nvPr/>
          </p:nvGrpSpPr>
          <p:grpSpPr>
            <a:xfrm>
              <a:off x="1440067" y="1694080"/>
              <a:ext cx="3292460" cy="1116679"/>
              <a:chOff x="1276201" y="1754800"/>
              <a:chExt cx="3292460" cy="1116679"/>
            </a:xfrm>
          </p:grpSpPr>
          <p:sp>
            <p:nvSpPr>
              <p:cNvPr id="17" name="TextBox 16"/>
              <p:cNvSpPr txBox="1"/>
              <p:nvPr/>
            </p:nvSpPr>
            <p:spPr>
              <a:xfrm>
                <a:off x="2648787" y="1754800"/>
                <a:ext cx="1919874" cy="738664"/>
              </a:xfrm>
              <a:prstGeom prst="rect">
                <a:avLst/>
              </a:prstGeom>
              <a:noFill/>
            </p:spPr>
            <p:txBody>
              <a:bodyPr wrap="square" rtlCol="0">
                <a:spAutoFit/>
              </a:bodyPr>
              <a:lstStyle/>
              <a:p>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Define a descriptive (statistical) model for the data</a:t>
                </a:r>
              </a:p>
            </p:txBody>
          </p:sp>
          <p:grpSp>
            <p:nvGrpSpPr>
              <p:cNvPr id="27" name="Group 26"/>
              <p:cNvGrpSpPr/>
              <p:nvPr/>
            </p:nvGrpSpPr>
            <p:grpSpPr>
              <a:xfrm>
                <a:off x="1276201" y="1754800"/>
                <a:ext cx="1259398" cy="1116679"/>
                <a:chOff x="285886" y="2786622"/>
                <a:chExt cx="1381579" cy="1225014"/>
              </a:xfrm>
            </p:grpSpPr>
            <mc:AlternateContent xmlns:mc="http://schemas.openxmlformats.org/markup-compatibility/2006" xmlns:a14="http://schemas.microsoft.com/office/drawing/2010/main">
              <mc:Choice Requires="a14">
                <p:sp>
                  <p:nvSpPr>
                    <p:cNvPr id="24" name="TextBox 23"/>
                    <p:cNvSpPr txBox="1"/>
                    <p:nvPr/>
                  </p:nvSpPr>
                  <p:spPr>
                    <a:xfrm>
                      <a:off x="397813" y="2786622"/>
                      <a:ext cx="1269650" cy="20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𝑒</m:t>
                            </m:r>
                          </m:oMath>
                        </m:oMathPara>
                      </a14:m>
                      <a:endParaRPr lang="en-US" sz="1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97813" y="2786622"/>
                      <a:ext cx="1269650" cy="202581"/>
                    </a:xfrm>
                    <a:prstGeom prst="rect">
                      <a:avLst/>
                    </a:prstGeom>
                    <a:blipFill>
                      <a:blip r:embed="rId3"/>
                      <a:stretch>
                        <a:fillRect l="-2632" r="-526" b="-23333"/>
                      </a:stretch>
                    </a:blipFill>
                  </p:spPr>
                  <p:txBody>
                    <a:bodyPr/>
                    <a:lstStyle/>
                    <a:p>
                      <a:r>
                        <a:rPr lang="en-US">
                          <a:noFill/>
                        </a:rPr>
                        <a:t> </a:t>
                      </a:r>
                    </a:p>
                  </p:txBody>
                </p:sp>
              </mc:Fallback>
            </mc:AlternateContent>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886" y="3097780"/>
                  <a:ext cx="1381579" cy="913856"/>
                </a:xfrm>
                <a:prstGeom prst="rect">
                  <a:avLst/>
                </a:prstGeom>
                <a:ln>
                  <a:noFill/>
                </a:ln>
                <a:effectLst>
                  <a:outerShdw blurRad="190500" algn="tl" rotWithShape="0">
                    <a:srgbClr val="000000">
                      <a:alpha val="70000"/>
                    </a:srgbClr>
                  </a:outerShdw>
                </a:effectLst>
              </p:spPr>
            </p:pic>
          </p:grpSp>
        </p:grpSp>
        <p:sp>
          <p:nvSpPr>
            <p:cNvPr id="40" name="Oval 39"/>
            <p:cNvSpPr/>
            <p:nvPr/>
          </p:nvSpPr>
          <p:spPr>
            <a:xfrm>
              <a:off x="1126460" y="2038832"/>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solidFill>
                    <a:schemeClr val="tx2"/>
                  </a:solidFill>
                </a:rPr>
                <a:t>2</a:t>
              </a:r>
            </a:p>
          </p:txBody>
        </p:sp>
      </p:grpSp>
      <p:grpSp>
        <p:nvGrpSpPr>
          <p:cNvPr id="48" name="Group 47"/>
          <p:cNvGrpSpPr/>
          <p:nvPr/>
        </p:nvGrpSpPr>
        <p:grpSpPr>
          <a:xfrm>
            <a:off x="2604835" y="2885193"/>
            <a:ext cx="3270040" cy="924743"/>
            <a:chOff x="2604835" y="2885193"/>
            <a:chExt cx="3270040" cy="924743"/>
          </a:xfrm>
        </p:grpSpPr>
        <p:grpSp>
          <p:nvGrpSpPr>
            <p:cNvPr id="36" name="Group 35"/>
            <p:cNvGrpSpPr/>
            <p:nvPr/>
          </p:nvGrpSpPr>
          <p:grpSpPr>
            <a:xfrm>
              <a:off x="2940673" y="2885193"/>
              <a:ext cx="2934202" cy="924743"/>
              <a:chOff x="2508952" y="2885555"/>
              <a:chExt cx="2934202" cy="924743"/>
            </a:xfrm>
          </p:grpSpPr>
          <p:sp>
            <p:nvSpPr>
              <p:cNvPr id="19" name="TextBox 18"/>
              <p:cNvSpPr txBox="1"/>
              <p:nvPr/>
            </p:nvSpPr>
            <p:spPr>
              <a:xfrm>
                <a:off x="3608724" y="2885555"/>
                <a:ext cx="1834430" cy="738664"/>
              </a:xfrm>
              <a:prstGeom prst="rect">
                <a:avLst/>
              </a:prstGeom>
              <a:noFill/>
            </p:spPr>
            <p:txBody>
              <a:bodyPr wrap="square" rtlCol="0">
                <a:spAutoFit/>
              </a:bodyPr>
              <a:lstStyle/>
              <a:p>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Specify </a:t>
                </a: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prior distributions for the model </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parameters</a:t>
                </a:r>
                <a:endPar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28" name="Picture 27"/>
              <p:cNvPicPr>
                <a:picLocks noChangeAspect="1"/>
              </p:cNvPicPr>
              <p:nvPr/>
            </p:nvPicPr>
            <p:blipFill rotWithShape="1">
              <a:blip r:embed="rId5"/>
              <a:srcRect l="11439" r="13962"/>
              <a:stretch/>
            </p:blipFill>
            <p:spPr>
              <a:xfrm>
                <a:off x="2508952" y="2928035"/>
                <a:ext cx="1053052" cy="882263"/>
              </a:xfrm>
              <a:prstGeom prst="rect">
                <a:avLst/>
              </a:prstGeom>
              <a:ln>
                <a:noFill/>
              </a:ln>
              <a:effectLst>
                <a:outerShdw blurRad="190500" algn="tl" rotWithShape="0">
                  <a:srgbClr val="000000">
                    <a:alpha val="70000"/>
                  </a:srgbClr>
                </a:outerShdw>
              </a:effectLst>
            </p:spPr>
          </p:pic>
        </p:grpSp>
        <p:sp>
          <p:nvSpPr>
            <p:cNvPr id="41" name="Oval 40"/>
            <p:cNvSpPr/>
            <p:nvPr/>
          </p:nvSpPr>
          <p:spPr>
            <a:xfrm>
              <a:off x="2604835" y="3164273"/>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solidFill>
                    <a:schemeClr val="tx2"/>
                  </a:solidFill>
                </a:rPr>
                <a:t>3</a:t>
              </a:r>
            </a:p>
          </p:txBody>
        </p:sp>
      </p:grpSp>
      <p:grpSp>
        <p:nvGrpSpPr>
          <p:cNvPr id="49" name="Group 48"/>
          <p:cNvGrpSpPr/>
          <p:nvPr/>
        </p:nvGrpSpPr>
        <p:grpSpPr>
          <a:xfrm>
            <a:off x="3901096" y="3927513"/>
            <a:ext cx="4012079" cy="1089806"/>
            <a:chOff x="3901096" y="3927513"/>
            <a:chExt cx="4012079" cy="1089806"/>
          </a:xfrm>
        </p:grpSpPr>
        <p:grpSp>
          <p:nvGrpSpPr>
            <p:cNvPr id="35" name="Group 34"/>
            <p:cNvGrpSpPr/>
            <p:nvPr/>
          </p:nvGrpSpPr>
          <p:grpSpPr>
            <a:xfrm>
              <a:off x="4201278" y="3927513"/>
              <a:ext cx="3711897" cy="1089806"/>
              <a:chOff x="3677193" y="3583989"/>
              <a:chExt cx="3711897" cy="1089806"/>
            </a:xfrm>
          </p:grpSpPr>
          <p:sp>
            <p:nvSpPr>
              <p:cNvPr id="9" name="TextBox 8"/>
              <p:cNvSpPr txBox="1"/>
              <p:nvPr/>
            </p:nvSpPr>
            <p:spPr>
              <a:xfrm>
                <a:off x="4906232" y="3583989"/>
                <a:ext cx="2482858" cy="954107"/>
              </a:xfrm>
              <a:prstGeom prst="rect">
                <a:avLst/>
              </a:prstGeom>
              <a:noFill/>
            </p:spPr>
            <p:txBody>
              <a:bodyPr wrap="square" rtlCol="0">
                <a:spAutoFit/>
              </a:bodyPr>
              <a:lstStyle/>
              <a:p>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Use </a:t>
                </a: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Bayesian inference to generate posterior distribution for credible parameter </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values</a:t>
                </a:r>
                <a:endPar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29" name="Picture 7" descr="C:\Users\James\Desktop\Rplot01.jpe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36" t="17778"/>
              <a:stretch/>
            </p:blipFill>
            <p:spPr bwMode="auto">
              <a:xfrm>
                <a:off x="3677193" y="3644700"/>
                <a:ext cx="1182319" cy="10290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42" name="Oval 41"/>
            <p:cNvSpPr/>
            <p:nvPr/>
          </p:nvSpPr>
          <p:spPr>
            <a:xfrm>
              <a:off x="3901096" y="4304865"/>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4</a:t>
              </a:r>
              <a:endParaRPr lang="en-US" sz="2000" b="1" dirty="0">
                <a:solidFill>
                  <a:schemeClr val="tx2"/>
                </a:solidFill>
              </a:endParaRPr>
            </a:p>
          </p:txBody>
        </p:sp>
      </p:grpSp>
      <p:grpSp>
        <p:nvGrpSpPr>
          <p:cNvPr id="50" name="Group 49"/>
          <p:cNvGrpSpPr/>
          <p:nvPr/>
        </p:nvGrpSpPr>
        <p:grpSpPr>
          <a:xfrm>
            <a:off x="5287400" y="5154113"/>
            <a:ext cx="3783312" cy="984950"/>
            <a:chOff x="5287400" y="5154113"/>
            <a:chExt cx="3783312" cy="984950"/>
          </a:xfrm>
        </p:grpSpPr>
        <p:grpSp>
          <p:nvGrpSpPr>
            <p:cNvPr id="34" name="Group 33"/>
            <p:cNvGrpSpPr/>
            <p:nvPr/>
          </p:nvGrpSpPr>
          <p:grpSpPr>
            <a:xfrm>
              <a:off x="5607020" y="5154113"/>
              <a:ext cx="3463692" cy="984950"/>
              <a:chOff x="5365166" y="5021467"/>
              <a:chExt cx="3463692" cy="984950"/>
            </a:xfrm>
          </p:grpSpPr>
          <p:sp>
            <p:nvSpPr>
              <p:cNvPr id="20" name="TextBox 19"/>
              <p:cNvSpPr txBox="1"/>
              <p:nvPr/>
            </p:nvSpPr>
            <p:spPr>
              <a:xfrm>
                <a:off x="7000004" y="5021467"/>
                <a:ext cx="1828854" cy="984950"/>
              </a:xfrm>
              <a:prstGeom prst="rect">
                <a:avLst/>
              </a:prstGeom>
              <a:noFill/>
            </p:spPr>
            <p:txBody>
              <a:bodyPr wrap="square" rtlCol="0">
                <a:spAutoFit/>
              </a:bodyPr>
              <a:lstStyle/>
              <a:p>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Check </a:t>
                </a: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that posterior predictions mimic data with reasonable </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accuracy</a:t>
                </a:r>
                <a:endPar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33" name="Picture 32"/>
              <p:cNvPicPr>
                <a:picLocks noChangeAspect="1"/>
              </p:cNvPicPr>
              <p:nvPr/>
            </p:nvPicPr>
            <p:blipFill>
              <a:blip r:embed="rId7"/>
              <a:stretch>
                <a:fillRect/>
              </a:stretch>
            </p:blipFill>
            <p:spPr>
              <a:xfrm>
                <a:off x="5365166" y="5021467"/>
                <a:ext cx="1551710" cy="984950"/>
              </a:xfrm>
              <a:prstGeom prst="rect">
                <a:avLst/>
              </a:prstGeom>
              <a:ln>
                <a:noFill/>
              </a:ln>
              <a:effectLst>
                <a:outerShdw blurRad="190500" algn="tl" rotWithShape="0">
                  <a:srgbClr val="000000">
                    <a:alpha val="70000"/>
                  </a:srgbClr>
                </a:outerShdw>
              </a:effectLst>
            </p:spPr>
          </p:pic>
        </p:grpSp>
        <p:sp>
          <p:nvSpPr>
            <p:cNvPr id="43" name="Oval 42"/>
            <p:cNvSpPr/>
            <p:nvPr/>
          </p:nvSpPr>
          <p:spPr>
            <a:xfrm>
              <a:off x="5287400" y="5498608"/>
              <a:ext cx="415636" cy="415636"/>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solidFill>
                    <a:schemeClr val="tx2"/>
                  </a:solidFill>
                </a:rPr>
                <a:t>5</a:t>
              </a:r>
              <a:endParaRPr lang="en-US" sz="2000" b="1" dirty="0">
                <a:solidFill>
                  <a:schemeClr val="tx2"/>
                </a:solidFill>
              </a:endParaRPr>
            </a:p>
          </p:txBody>
        </p:sp>
      </p:grpSp>
      <p:sp>
        <p:nvSpPr>
          <p:cNvPr id="51" name="TextBox 50"/>
          <p:cNvSpPr txBox="1"/>
          <p:nvPr/>
        </p:nvSpPr>
        <p:spPr>
          <a:xfrm>
            <a:off x="1939004" y="5393170"/>
            <a:ext cx="2994586" cy="307777"/>
          </a:xfrm>
          <a:prstGeom prst="rect">
            <a:avLst/>
          </a:prstGeom>
          <a:noFill/>
        </p:spPr>
        <p:txBody>
          <a:bodyPr wrap="square" rtlCol="0">
            <a:spAutoFit/>
          </a:bodyPr>
          <a:lstStyle/>
          <a:p>
            <a:pPr algn="ctr"/>
            <a:r>
              <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If poor </a:t>
            </a: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fit, consider different model</a:t>
            </a:r>
            <a:endParaRPr lang="en-US" sz="14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385334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right)">
                                      <p:cBhvr>
                                        <p:cTn id="27" dur="500"/>
                                        <p:tgtEl>
                                          <p:spTgt spid="4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rctx="PPT">
                                        <p:cTn id="33" dur="indefinite"/>
                                        <p:tgtEl>
                                          <p:spTgt spid="46"/>
                                        </p:tgtEl>
                                        <p:attrNameLst>
                                          <p:attrName>style.opacity</p:attrName>
                                        </p:attrNameLst>
                                      </p:cBhvr>
                                      <p:to>
                                        <p:strVal val="0.25"/>
                                      </p:to>
                                    </p:set>
                                    <p:animEffect filter="image" prLst="opacity: 0.25">
                                      <p:cBhvr rctx="IE">
                                        <p:cTn id="34" dur="indefinite"/>
                                        <p:tgtEl>
                                          <p:spTgt spid="46"/>
                                        </p:tgtEl>
                                      </p:cBhvr>
                                    </p:animEffect>
                                  </p:childTnLst>
                                </p:cTn>
                              </p:par>
                              <p:par>
                                <p:cTn id="35" presetID="9" presetClass="emph" presetSubtype="0" nodeType="withEffect">
                                  <p:stCondLst>
                                    <p:cond delay="0"/>
                                  </p:stCondLst>
                                  <p:childTnLst>
                                    <p:set>
                                      <p:cBhvr rctx="PPT">
                                        <p:cTn id="36" dur="indefinite"/>
                                        <p:tgtEl>
                                          <p:spTgt spid="50"/>
                                        </p:tgtEl>
                                        <p:attrNameLst>
                                          <p:attrName>style.opacity</p:attrName>
                                        </p:attrNameLst>
                                      </p:cBhvr>
                                      <p:to>
                                        <p:strVal val="0.25"/>
                                      </p:to>
                                    </p:set>
                                    <p:animEffect filter="image" prLst="opacity: 0.25">
                                      <p:cBhvr rctx="IE">
                                        <p:cTn id="37" dur="indefinite"/>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341312" indent="-334963"/>
            <a:r>
              <a:rPr lang="en-US" altLang="en-US" sz="2000" cap="none" dirty="0"/>
              <a:t>Frequentist/NHST </a:t>
            </a:r>
            <a:r>
              <a:rPr lang="en-US" altLang="en-US" sz="2000" cap="none" dirty="0" smtClean="0">
                <a:sym typeface="Wingdings" panose="05000000000000000000" pitchFamily="2" charset="2"/>
              </a:rPr>
              <a:t> </a:t>
            </a:r>
            <a:r>
              <a:rPr lang="en-US" altLang="en-US" sz="2000" cap="none" dirty="0" smtClean="0"/>
              <a:t>statistical inference </a:t>
            </a:r>
            <a:r>
              <a:rPr lang="en-US" altLang="en-US" sz="2000" cap="none" dirty="0"/>
              <a:t>as </a:t>
            </a:r>
            <a:r>
              <a:rPr lang="en-US" altLang="en-US" sz="2000" b="1" i="1" cap="none" dirty="0" smtClean="0">
                <a:solidFill>
                  <a:schemeClr val="tx2"/>
                </a:solidFill>
              </a:rPr>
              <a:t>skepticism</a:t>
            </a:r>
            <a:endParaRPr lang="en-US" altLang="en-US" sz="2000" cap="none" dirty="0" smtClean="0"/>
          </a:p>
          <a:p>
            <a:pPr marL="739775" lvl="1" indent="-334963"/>
            <a:r>
              <a:rPr lang="en-US" altLang="en-US" sz="1800" cap="none" dirty="0" smtClean="0"/>
              <a:t>Start </a:t>
            </a:r>
            <a:r>
              <a:rPr lang="en-US" altLang="en-US" sz="1800" cap="none" dirty="0"/>
              <a:t>with evidence </a:t>
            </a:r>
            <a:r>
              <a:rPr lang="en-US" altLang="en-US" sz="1800" cap="none" dirty="0" smtClean="0">
                <a:sym typeface="Wingdings" panose="05000000000000000000" pitchFamily="2" charset="2"/>
              </a:rPr>
              <a:t> </a:t>
            </a:r>
            <a:r>
              <a:rPr lang="en-US" altLang="en-US" sz="1800" cap="none" dirty="0" smtClean="0"/>
              <a:t>try to demonstrate it is implausible (</a:t>
            </a:r>
            <a:r>
              <a:rPr lang="en-US" altLang="en-US" sz="1800" cap="none" dirty="0" err="1" smtClean="0"/>
              <a:t>Popperian</a:t>
            </a:r>
            <a:r>
              <a:rPr lang="en-US" altLang="en-US" sz="1800" cap="none" dirty="0" smtClean="0"/>
              <a:t>)</a:t>
            </a:r>
          </a:p>
          <a:p>
            <a:pPr marL="977900" lvl="2" indent="-334963"/>
            <a:r>
              <a:rPr lang="en-US" altLang="en-US" sz="1600" cap="none" dirty="0" smtClean="0"/>
              <a:t>p-values/confidence intervals </a:t>
            </a:r>
            <a:r>
              <a:rPr lang="en-US" altLang="en-US" sz="1600" cap="none" dirty="0" smtClean="0">
                <a:sym typeface="Wingdings" panose="05000000000000000000" pitchFamily="2" charset="2"/>
              </a:rPr>
              <a:t> probability that sampled observation would be this different from comparison value if same experiment repeated infinitely</a:t>
            </a:r>
            <a:endParaRPr lang="en-US" altLang="en-US" sz="1400" cap="none" dirty="0"/>
          </a:p>
          <a:p>
            <a:pPr marL="341312" indent="-334963"/>
            <a:r>
              <a:rPr lang="en-US" altLang="en-US" sz="2000" cap="none" dirty="0" smtClean="0"/>
              <a:t>Limitations</a:t>
            </a:r>
          </a:p>
          <a:p>
            <a:pPr marL="739775" lvl="1" indent="-334963"/>
            <a:r>
              <a:rPr lang="en-US" altLang="en-US" sz="1800" cap="none" dirty="0"/>
              <a:t>Evidence that something is </a:t>
            </a:r>
            <a:r>
              <a:rPr lang="en-US" altLang="en-US" sz="1800" cap="none" dirty="0" smtClean="0"/>
              <a:t>implausible </a:t>
            </a:r>
            <a:r>
              <a:rPr lang="en-US" altLang="en-US" sz="1800" cap="none" dirty="0">
                <a:cs typeface="Times New Roman"/>
              </a:rPr>
              <a:t>≠ </a:t>
            </a:r>
            <a:r>
              <a:rPr lang="en-US" altLang="en-US" sz="1800" cap="none" dirty="0" smtClean="0">
                <a:cs typeface="Times New Roman"/>
              </a:rPr>
              <a:t>evidence of what is plausible</a:t>
            </a:r>
          </a:p>
          <a:p>
            <a:pPr marL="739775" lvl="1" indent="-334963"/>
            <a:r>
              <a:rPr lang="en-US" altLang="en-US" sz="1800" cap="none" dirty="0" smtClean="0">
                <a:cs typeface="Times New Roman"/>
              </a:rPr>
              <a:t>No indication of plausibility for </a:t>
            </a:r>
            <a:r>
              <a:rPr lang="en-US" altLang="en-US" sz="1800" i="1" cap="none" dirty="0" smtClean="0">
                <a:cs typeface="Times New Roman"/>
              </a:rPr>
              <a:t>specific</a:t>
            </a:r>
            <a:r>
              <a:rPr lang="en-US" altLang="en-US" sz="1800" cap="none" dirty="0" smtClean="0">
                <a:cs typeface="Times New Roman"/>
              </a:rPr>
              <a:t> conclusions</a:t>
            </a:r>
          </a:p>
          <a:p>
            <a:pPr marL="977900" lvl="2" indent="-334963"/>
            <a:r>
              <a:rPr lang="en-US" altLang="en-US" sz="1600" cap="none" dirty="0" err="1" smtClean="0">
                <a:cs typeface="Times New Roman"/>
              </a:rPr>
              <a:t>Meehl’s</a:t>
            </a:r>
            <a:r>
              <a:rPr lang="en-US" altLang="en-US" sz="1600" cap="none" dirty="0" smtClean="0">
                <a:cs typeface="Times New Roman"/>
              </a:rPr>
              <a:t> Paradox (1967) – NHST is a weak bar for supporting theoretical inference</a:t>
            </a:r>
          </a:p>
        </p:txBody>
      </p:sp>
      <p:sp>
        <p:nvSpPr>
          <p:cNvPr id="5"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Frequentist vs. Bayesian Inference</a:t>
            </a:r>
          </a:p>
        </p:txBody>
      </p:sp>
      <p:grpSp>
        <p:nvGrpSpPr>
          <p:cNvPr id="6" name="Group 5"/>
          <p:cNvGrpSpPr/>
          <p:nvPr/>
        </p:nvGrpSpPr>
        <p:grpSpPr>
          <a:xfrm>
            <a:off x="6585486" y="3111477"/>
            <a:ext cx="2212892" cy="2142478"/>
            <a:chOff x="6477000" y="4347706"/>
            <a:chExt cx="2212892" cy="2142478"/>
          </a:xfrm>
        </p:grpSpPr>
        <p:sp>
          <p:nvSpPr>
            <p:cNvPr id="7" name="TextBox 6"/>
            <p:cNvSpPr txBox="1"/>
            <p:nvPr/>
          </p:nvSpPr>
          <p:spPr>
            <a:xfrm>
              <a:off x="6527723" y="5966964"/>
              <a:ext cx="2111475" cy="523220"/>
            </a:xfrm>
            <a:prstGeom prst="rect">
              <a:avLst/>
            </a:prstGeom>
            <a:noFill/>
          </p:spPr>
          <p:txBody>
            <a:bodyPr wrap="none" rtlCol="0">
              <a:spAutoFit/>
            </a:bodyPr>
            <a:lstStyle/>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Umm...ok, but you think </a:t>
              </a:r>
            </a:p>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the sky is actually red</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endPar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8" name="Picture 6" descr="https://encrypted-tbn2.gstatic.com/images?q=tbn:ANd9GcTKEOQJ5bRz5cGbu-BmU7NT_rNOyV6MZDRTTOI4cpyHltZfN7W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347706"/>
              <a:ext cx="2212892" cy="14752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038600" y="3111477"/>
            <a:ext cx="2232614" cy="2142478"/>
            <a:chOff x="4038600" y="4347706"/>
            <a:chExt cx="2232614" cy="2142478"/>
          </a:xfrm>
        </p:grpSpPr>
        <p:pic>
          <p:nvPicPr>
            <p:cNvPr id="10" name="Picture 2" descr="http://images.sciencedaily.com/2007/11/071108135522-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4347706"/>
              <a:ext cx="2232614" cy="14752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156175" y="5966964"/>
              <a:ext cx="1882247" cy="523220"/>
            </a:xfrm>
            <a:prstGeom prst="rect">
              <a:avLst/>
            </a:prstGeom>
            <a:noFill/>
          </p:spPr>
          <p:txBody>
            <a:bodyPr wrap="none" rtlCol="0">
              <a:spAutoFit/>
            </a:bodyPr>
            <a:lstStyle/>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HA! See told you,</a:t>
              </a:r>
              <a:b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the sky isn’t NOT red!</a:t>
              </a:r>
            </a:p>
          </p:txBody>
        </p:sp>
      </p:grpSp>
      <p:grpSp>
        <p:nvGrpSpPr>
          <p:cNvPr id="12" name="Group 11"/>
          <p:cNvGrpSpPr/>
          <p:nvPr/>
        </p:nvGrpSpPr>
        <p:grpSpPr>
          <a:xfrm>
            <a:off x="353878" y="2916350"/>
            <a:ext cx="3303722" cy="2819371"/>
            <a:chOff x="353878" y="3733799"/>
            <a:chExt cx="3303722" cy="2819371"/>
          </a:xfrm>
        </p:grpSpPr>
        <p:pic>
          <p:nvPicPr>
            <p:cNvPr id="13" name="Picture 8" descr="http://www.algemeiner.com/wp-content/uploads/2012/12/scientist2.jpg"/>
            <p:cNvPicPr>
              <a:picLocks noChangeAspect="1" noChangeArrowheads="1"/>
            </p:cNvPicPr>
            <p:nvPr/>
          </p:nvPicPr>
          <p:blipFill rotWithShape="1">
            <a:blip r:embed="rId4">
              <a:extLst>
                <a:ext uri="{28A0092B-C50C-407E-A947-70E740481C1C}">
                  <a14:useLocalDpi xmlns:a14="http://schemas.microsoft.com/office/drawing/2010/main" val="0"/>
                </a:ext>
              </a:extLst>
            </a:blip>
            <a:srcRect t="7516" b="7516"/>
            <a:stretch/>
          </p:blipFill>
          <p:spPr bwMode="auto">
            <a:xfrm>
              <a:off x="645440" y="5105400"/>
              <a:ext cx="2021559" cy="14477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Cloud Callout 13"/>
            <p:cNvSpPr/>
            <p:nvPr/>
          </p:nvSpPr>
          <p:spPr bwMode="auto">
            <a:xfrm>
              <a:off x="353878" y="3733799"/>
              <a:ext cx="3303722" cy="1170745"/>
            </a:xfrm>
            <a:prstGeom prst="cloudCallout">
              <a:avLst>
                <a:gd name="adj1" fmla="val -5095"/>
                <a:gd name="adj2" fmla="val 91087"/>
              </a:avLst>
            </a:prstGeom>
            <a:solidFill>
              <a:schemeClr val="bg1"/>
            </a:solidFill>
            <a:ln w="38100" cap="flat" cmpd="sng" algn="ctr">
              <a:solidFill>
                <a:schemeClr val="tx2"/>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“I believe the sky is red.”</a:t>
              </a:r>
            </a:p>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H</a:t>
              </a:r>
              <a:r>
                <a:rPr lang="en-US" sz="1400" baseline="-250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0</a:t>
              </a: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sky is NOT red.</a:t>
              </a:r>
              <a:endParaRPr kumimoji="0" lang="en-US" sz="1400" i="0" u="none" strike="noStrike" normalizeH="0" baseline="0" dirty="0" smtClean="0">
                <a:ln>
                  <a:noFill/>
                </a:ln>
                <a:solidFill>
                  <a:schemeClr val="tx1"/>
                </a:solidFill>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sp>
        <p:nvSpPr>
          <p:cNvPr id="15" name="Right Arrow 14"/>
          <p:cNvSpPr/>
          <p:nvPr/>
        </p:nvSpPr>
        <p:spPr bwMode="auto">
          <a:xfrm>
            <a:off x="6119021" y="3754551"/>
            <a:ext cx="891379" cy="522514"/>
          </a:xfrm>
          <a:prstGeom prst="rightArrow">
            <a:avLst/>
          </a:prstGeom>
          <a:solidFill>
            <a:schemeClr val="accent1"/>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16" name="Right Arrow 15"/>
          <p:cNvSpPr/>
          <p:nvPr/>
        </p:nvSpPr>
        <p:spPr bwMode="auto">
          <a:xfrm>
            <a:off x="3554810" y="3754551"/>
            <a:ext cx="891379" cy="522514"/>
          </a:xfrm>
          <a:prstGeom prst="rightArrow">
            <a:avLst/>
          </a:prstGeom>
          <a:solidFill>
            <a:schemeClr val="accent1"/>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841119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5" end="5"/>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cap="none" dirty="0"/>
              <a:t>Let’s work a simple example to make this concrete</a:t>
            </a:r>
          </a:p>
          <a:p>
            <a:pPr marL="463550" lvl="2">
              <a:buClr>
                <a:schemeClr val="accent3"/>
              </a:buClr>
              <a:buFont typeface="Arial" pitchFamily="34" charset="0"/>
              <a:buChar char="•"/>
            </a:pPr>
            <a:r>
              <a:rPr lang="en-US" sz="2400" cap="none" dirty="0"/>
              <a:t>Return to the heady days of early grad school and my </a:t>
            </a:r>
            <a:r>
              <a:rPr lang="en-US" sz="2400" cap="none" dirty="0" smtClean="0"/>
              <a:t>first attempt at doing research…</a:t>
            </a:r>
            <a:endParaRPr lang="en-US" sz="2400" cap="none" dirty="0"/>
          </a:p>
          <a:p>
            <a:pPr marL="225425" lvl="1" indent="-225425">
              <a:buClr>
                <a:schemeClr val="accent3"/>
              </a:buClr>
              <a:buFont typeface="Arial" pitchFamily="34" charset="0"/>
              <a:buChar char="•"/>
            </a:pPr>
            <a:endParaRPr lang="en-US" sz="2800" cap="none" dirty="0"/>
          </a:p>
          <a:p>
            <a:pPr marL="225425" lvl="1" indent="-225425">
              <a:buClr>
                <a:schemeClr val="accent3"/>
              </a:buClr>
              <a:buFont typeface="Arial" pitchFamily="34" charset="0"/>
              <a:buChar char="•"/>
            </a:pPr>
            <a:endParaRPr lang="en-US" sz="2800" cap="none" dirty="0"/>
          </a:p>
          <a:p>
            <a:pPr marL="225425" lvl="1" indent="-225425">
              <a:buClr>
                <a:schemeClr val="accent3"/>
              </a:buClr>
              <a:buFont typeface="Arial" pitchFamily="34" charset="0"/>
              <a:buChar char="•"/>
            </a:pPr>
            <a:endParaRPr lang="en-US" sz="2800" cap="none" dirty="0"/>
          </a:p>
          <a:p>
            <a:pPr marL="225425" lvl="1" indent="-225425">
              <a:buClr>
                <a:schemeClr val="accent3"/>
              </a:buClr>
              <a:buFont typeface="Arial" pitchFamily="34" charset="0"/>
              <a:buChar char="•"/>
            </a:pPr>
            <a:endParaRPr lang="en-US" sz="2800" cap="none" dirty="0"/>
          </a:p>
          <a:p>
            <a:pPr marL="0" lvl="1" indent="0">
              <a:buClr>
                <a:schemeClr val="accent3"/>
              </a:buClr>
              <a:buNone/>
            </a:pPr>
            <a:endParaRPr lang="en-US" sz="2800" cap="none" dirty="0" smtClean="0"/>
          </a:p>
          <a:p>
            <a:pPr marL="0" lvl="1" indent="0">
              <a:buClr>
                <a:schemeClr val="accent3"/>
              </a:buClr>
              <a:buNone/>
            </a:pPr>
            <a:endParaRPr lang="en-US" sz="2800" cap="none" dirty="0"/>
          </a:p>
          <a:p>
            <a:pPr marL="225425" lvl="1" indent="-225425">
              <a:buClr>
                <a:schemeClr val="accent3"/>
              </a:buClr>
              <a:buFont typeface="Arial" pitchFamily="34" charset="0"/>
              <a:buChar char="•"/>
            </a:pPr>
            <a:r>
              <a:rPr lang="en-US" sz="2800" b="1" cap="none" dirty="0">
                <a:solidFill>
                  <a:schemeClr val="accent6"/>
                </a:solidFill>
              </a:rPr>
              <a:t>Does self-efficacy for mechanical tasks predict performance on tests of mechanical comprehension?</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smtClean="0">
                <a:solidFill>
                  <a:schemeClr val="tx2"/>
                </a:solidFill>
              </a:rPr>
              <a:t>Bayesian Regression Example</a:t>
            </a:r>
          </a:p>
        </p:txBody>
      </p:sp>
      <p:sp>
        <p:nvSpPr>
          <p:cNvPr id="5" name="Rectangle 5"/>
          <p:cNvSpPr>
            <a:spLocks noChangeArrowheads="1"/>
          </p:cNvSpPr>
          <p:nvPr/>
        </p:nvSpPr>
        <p:spPr bwMode="auto">
          <a:xfrm>
            <a:off x="823913" y="3414081"/>
            <a:ext cx="18288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ltLang="en-US" sz="1200" b="1">
                <a:latin typeface="Malgun Gothic Semilight" panose="020B0502040204020203" pitchFamily="34" charset="-128"/>
                <a:ea typeface="Malgun Gothic Semilight" panose="020B0502040204020203" pitchFamily="34" charset="-128"/>
                <a:cs typeface="Malgun Gothic Semilight" panose="020B0502040204020203" pitchFamily="34" charset="-128"/>
              </a:rPr>
              <a:t>Gender Role Identification</a:t>
            </a:r>
          </a:p>
        </p:txBody>
      </p:sp>
      <p:sp>
        <p:nvSpPr>
          <p:cNvPr id="6" name="Rectangle 6"/>
          <p:cNvSpPr>
            <a:spLocks noChangeArrowheads="1"/>
          </p:cNvSpPr>
          <p:nvPr/>
        </p:nvSpPr>
        <p:spPr bwMode="auto">
          <a:xfrm>
            <a:off x="6340475" y="1901193"/>
            <a:ext cx="18288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ltLang="en-US" sz="1200" b="1"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Performance on Test of Mechanical Comprehension</a:t>
            </a:r>
          </a:p>
        </p:txBody>
      </p:sp>
      <p:sp>
        <p:nvSpPr>
          <p:cNvPr id="7" name="Rectangle 7"/>
          <p:cNvSpPr>
            <a:spLocks noChangeArrowheads="1"/>
          </p:cNvSpPr>
          <p:nvPr/>
        </p:nvSpPr>
        <p:spPr bwMode="auto">
          <a:xfrm>
            <a:off x="3911600" y="3414081"/>
            <a:ext cx="18288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ltLang="en-US" sz="1200" b="1">
                <a:latin typeface="Malgun Gothic Semilight" panose="020B0502040204020203" pitchFamily="34" charset="-128"/>
                <a:ea typeface="Malgun Gothic Semilight" panose="020B0502040204020203" pitchFamily="34" charset="-128"/>
                <a:cs typeface="Malgun Gothic Semilight" panose="020B0502040204020203" pitchFamily="34" charset="-128"/>
              </a:rPr>
              <a:t>Gender Stereotype Endorsement</a:t>
            </a:r>
          </a:p>
        </p:txBody>
      </p:sp>
      <p:sp>
        <p:nvSpPr>
          <p:cNvPr id="8" name="Rectangle 8"/>
          <p:cNvSpPr>
            <a:spLocks noChangeArrowheads="1"/>
          </p:cNvSpPr>
          <p:nvPr/>
        </p:nvSpPr>
        <p:spPr bwMode="auto">
          <a:xfrm>
            <a:off x="822325" y="1901193"/>
            <a:ext cx="18288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ltLang="en-US" sz="1200" b="1">
                <a:latin typeface="Malgun Gothic Semilight" panose="020B0502040204020203" pitchFamily="34" charset="-128"/>
                <a:ea typeface="Malgun Gothic Semilight" panose="020B0502040204020203" pitchFamily="34" charset="-128"/>
                <a:cs typeface="Malgun Gothic Semilight" panose="020B0502040204020203" pitchFamily="34" charset="-128"/>
              </a:rPr>
              <a:t>Mechanical Interest, Knowledge and Experiences</a:t>
            </a:r>
          </a:p>
        </p:txBody>
      </p:sp>
      <p:sp>
        <p:nvSpPr>
          <p:cNvPr id="9" name="Rectangle 9"/>
          <p:cNvSpPr>
            <a:spLocks noChangeArrowheads="1"/>
          </p:cNvSpPr>
          <p:nvPr/>
        </p:nvSpPr>
        <p:spPr bwMode="auto">
          <a:xfrm>
            <a:off x="3913188" y="1901193"/>
            <a:ext cx="18288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ltLang="en-US" sz="1200" b="1">
                <a:latin typeface="Malgun Gothic Semilight" panose="020B0502040204020203" pitchFamily="34" charset="-128"/>
                <a:ea typeface="Malgun Gothic Semilight" panose="020B0502040204020203" pitchFamily="34" charset="-128"/>
                <a:cs typeface="Malgun Gothic Semilight" panose="020B0502040204020203" pitchFamily="34" charset="-128"/>
              </a:rPr>
              <a:t>Mechanical Self-Efficacy</a:t>
            </a:r>
          </a:p>
        </p:txBody>
      </p:sp>
      <p:cxnSp>
        <p:nvCxnSpPr>
          <p:cNvPr id="10" name="AutoShape 10"/>
          <p:cNvCxnSpPr>
            <a:cxnSpLocks noChangeShapeType="1"/>
            <a:stCxn id="8" idx="3"/>
            <a:endCxn id="9" idx="1"/>
          </p:cNvCxnSpPr>
          <p:nvPr/>
        </p:nvCxnSpPr>
        <p:spPr bwMode="auto">
          <a:xfrm>
            <a:off x="2665413" y="2244093"/>
            <a:ext cx="1233488"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1"/>
          <p:cNvCxnSpPr>
            <a:cxnSpLocks noChangeShapeType="1"/>
            <a:stCxn id="9" idx="3"/>
            <a:endCxn id="6" idx="1"/>
          </p:cNvCxnSpPr>
          <p:nvPr/>
        </p:nvCxnSpPr>
        <p:spPr bwMode="auto">
          <a:xfrm>
            <a:off x="5756275" y="2244093"/>
            <a:ext cx="569913"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2"/>
          <p:cNvCxnSpPr>
            <a:cxnSpLocks noChangeShapeType="1"/>
            <a:stCxn id="7" idx="1"/>
          </p:cNvCxnSpPr>
          <p:nvPr/>
        </p:nvCxnSpPr>
        <p:spPr bwMode="auto">
          <a:xfrm flipH="1" flipV="1">
            <a:off x="3259138" y="3010856"/>
            <a:ext cx="638175" cy="746125"/>
          </a:xfrm>
          <a:prstGeom prst="straightConnector1">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8"/>
          <p:cNvCxnSpPr>
            <a:cxnSpLocks noChangeShapeType="1"/>
            <a:stCxn id="5" idx="3"/>
            <a:endCxn id="9" idx="1"/>
          </p:cNvCxnSpPr>
          <p:nvPr/>
        </p:nvCxnSpPr>
        <p:spPr bwMode="auto">
          <a:xfrm flipV="1">
            <a:off x="2667000" y="2244093"/>
            <a:ext cx="1231900" cy="1512888"/>
          </a:xfrm>
          <a:prstGeom prst="straightConnector1">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9"/>
          <p:cNvCxnSpPr>
            <a:cxnSpLocks noChangeShapeType="1"/>
            <a:stCxn id="5" idx="0"/>
            <a:endCxn id="8" idx="2"/>
          </p:cNvCxnSpPr>
          <p:nvPr/>
        </p:nvCxnSpPr>
        <p:spPr bwMode="auto">
          <a:xfrm flipH="1" flipV="1">
            <a:off x="1736725" y="2601281"/>
            <a:ext cx="1588" cy="7985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5890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grpId="0" nodeType="clickEffect">
                                  <p:stCondLst>
                                    <p:cond delay="0"/>
                                  </p:stCondLst>
                                  <p:childTnLst>
                                    <p:set>
                                      <p:cBhvr rctx="PPT">
                                        <p:cTn id="32" dur="indefinite"/>
                                        <p:tgtEl>
                                          <p:spTgt spid="5"/>
                                        </p:tgtEl>
                                        <p:attrNameLst>
                                          <p:attrName>style.opacity</p:attrName>
                                        </p:attrNameLst>
                                      </p:cBhvr>
                                      <p:to>
                                        <p:strVal val="0.25"/>
                                      </p:to>
                                    </p:set>
                                    <p:animEffect filter="image" prLst="opacity: 0.25">
                                      <p:cBhvr rctx="IE">
                                        <p:cTn id="33" dur="indefinite"/>
                                        <p:tgtEl>
                                          <p:spTgt spid="5"/>
                                        </p:tgtEl>
                                      </p:cBhvr>
                                    </p:animEffect>
                                  </p:childTnLst>
                                </p:cTn>
                              </p:par>
                              <p:par>
                                <p:cTn id="34" presetID="9" presetClass="emph" presetSubtype="0" grpId="0" nodeType="withEffect">
                                  <p:stCondLst>
                                    <p:cond delay="0"/>
                                  </p:stCondLst>
                                  <p:childTnLst>
                                    <p:set>
                                      <p:cBhvr rctx="PPT">
                                        <p:cTn id="35" dur="indefinite"/>
                                        <p:tgtEl>
                                          <p:spTgt spid="8"/>
                                        </p:tgtEl>
                                        <p:attrNameLst>
                                          <p:attrName>style.opacity</p:attrName>
                                        </p:attrNameLst>
                                      </p:cBhvr>
                                      <p:to>
                                        <p:strVal val="0.25"/>
                                      </p:to>
                                    </p:set>
                                    <p:animEffect filter="image" prLst="opacity: 0.25">
                                      <p:cBhvr rctx="IE">
                                        <p:cTn id="36" dur="indefinite"/>
                                        <p:tgtEl>
                                          <p:spTgt spid="8"/>
                                        </p:tgtEl>
                                      </p:cBhvr>
                                    </p:animEffect>
                                  </p:childTnLst>
                                </p:cTn>
                              </p:par>
                              <p:par>
                                <p:cTn id="37" presetID="9" presetClass="emph" presetSubtype="0" nodeType="withEffect">
                                  <p:stCondLst>
                                    <p:cond delay="0"/>
                                  </p:stCondLst>
                                  <p:childTnLst>
                                    <p:set>
                                      <p:cBhvr rctx="PPT">
                                        <p:cTn id="38" dur="indefinite"/>
                                        <p:tgtEl>
                                          <p:spTgt spid="10"/>
                                        </p:tgtEl>
                                        <p:attrNameLst>
                                          <p:attrName>style.opacity</p:attrName>
                                        </p:attrNameLst>
                                      </p:cBhvr>
                                      <p:to>
                                        <p:strVal val="0.25"/>
                                      </p:to>
                                    </p:set>
                                    <p:animEffect filter="image" prLst="opacity: 0.25">
                                      <p:cBhvr rctx="IE">
                                        <p:cTn id="39" dur="indefinite"/>
                                        <p:tgtEl>
                                          <p:spTgt spid="10"/>
                                        </p:tgtEl>
                                      </p:cBhvr>
                                    </p:animEffect>
                                  </p:childTnLst>
                                </p:cTn>
                              </p:par>
                              <p:par>
                                <p:cTn id="40" presetID="9" presetClass="emph" presetSubtype="0" nodeType="withEffect">
                                  <p:stCondLst>
                                    <p:cond delay="0"/>
                                  </p:stCondLst>
                                  <p:childTnLst>
                                    <p:set>
                                      <p:cBhvr rctx="PPT">
                                        <p:cTn id="41" dur="indefinite"/>
                                        <p:tgtEl>
                                          <p:spTgt spid="12"/>
                                        </p:tgtEl>
                                        <p:attrNameLst>
                                          <p:attrName>style.opacity</p:attrName>
                                        </p:attrNameLst>
                                      </p:cBhvr>
                                      <p:to>
                                        <p:strVal val="0.25"/>
                                      </p:to>
                                    </p:set>
                                    <p:animEffect filter="image" prLst="opacity: 0.25">
                                      <p:cBhvr rctx="IE">
                                        <p:cTn id="42" dur="indefinite"/>
                                        <p:tgtEl>
                                          <p:spTgt spid="12"/>
                                        </p:tgtEl>
                                      </p:cBhvr>
                                    </p:animEffect>
                                  </p:childTnLst>
                                </p:cTn>
                              </p:par>
                              <p:par>
                                <p:cTn id="43" presetID="9" presetClass="emph" presetSubtype="0" nodeType="withEffect">
                                  <p:stCondLst>
                                    <p:cond delay="0"/>
                                  </p:stCondLst>
                                  <p:childTnLst>
                                    <p:set>
                                      <p:cBhvr rctx="PPT">
                                        <p:cTn id="44" dur="indefinite"/>
                                        <p:tgtEl>
                                          <p:spTgt spid="18"/>
                                        </p:tgtEl>
                                        <p:attrNameLst>
                                          <p:attrName>style.opacity</p:attrName>
                                        </p:attrNameLst>
                                      </p:cBhvr>
                                      <p:to>
                                        <p:strVal val="0.25"/>
                                      </p:to>
                                    </p:set>
                                    <p:animEffect filter="image" prLst="opacity: 0.25">
                                      <p:cBhvr rctx="IE">
                                        <p:cTn id="45" dur="indefinite"/>
                                        <p:tgtEl>
                                          <p:spTgt spid="18"/>
                                        </p:tgtEl>
                                      </p:cBhvr>
                                    </p:animEffect>
                                  </p:childTnLst>
                                </p:cTn>
                              </p:par>
                              <p:par>
                                <p:cTn id="46" presetID="9" presetClass="emph" presetSubtype="0" nodeType="withEffect">
                                  <p:stCondLst>
                                    <p:cond delay="0"/>
                                  </p:stCondLst>
                                  <p:childTnLst>
                                    <p:set>
                                      <p:cBhvr rctx="PPT">
                                        <p:cTn id="47" dur="indefinite"/>
                                        <p:tgtEl>
                                          <p:spTgt spid="19"/>
                                        </p:tgtEl>
                                        <p:attrNameLst>
                                          <p:attrName>style.opacity</p:attrName>
                                        </p:attrNameLst>
                                      </p:cBhvr>
                                      <p:to>
                                        <p:strVal val="0.25"/>
                                      </p:to>
                                    </p:set>
                                    <p:animEffect filter="image" prLst="opacity: 0.25">
                                      <p:cBhvr rctx="IE">
                                        <p:cTn id="48" dur="indefinite"/>
                                        <p:tgtEl>
                                          <p:spTgt spid="19"/>
                                        </p:tgtEl>
                                      </p:cBhvr>
                                    </p:animEffect>
                                  </p:childTnLst>
                                </p:cTn>
                              </p:par>
                              <p:par>
                                <p:cTn id="49" presetID="9" presetClass="emph" presetSubtype="0" grpId="0" nodeType="withEffect">
                                  <p:stCondLst>
                                    <p:cond delay="0"/>
                                  </p:stCondLst>
                                  <p:childTnLst>
                                    <p:set>
                                      <p:cBhvr rctx="PPT">
                                        <p:cTn id="50" dur="indefinite"/>
                                        <p:tgtEl>
                                          <p:spTgt spid="7"/>
                                        </p:tgtEl>
                                        <p:attrNameLst>
                                          <p:attrName>style.opacity</p:attrName>
                                        </p:attrNameLst>
                                      </p:cBhvr>
                                      <p:to>
                                        <p:strVal val="0.25"/>
                                      </p:to>
                                    </p:set>
                                    <p:animEffect filter="image" prLst="opacity: 0.25">
                                      <p:cBhvr rctx="IE">
                                        <p:cTn id="51" dur="indefinite"/>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7" grpId="1" animBg="1"/>
      <p:bldP spid="8" grpId="0" animBg="1"/>
      <p:bldP spid="8" grpId="1"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cap="none" dirty="0"/>
              <a:t>To set up a model for Bayesian inference, </a:t>
            </a:r>
            <a:br>
              <a:rPr lang="en-US" sz="2400" cap="none" dirty="0"/>
            </a:br>
            <a:r>
              <a:rPr lang="en-US" sz="2400" cap="none" dirty="0"/>
              <a:t>we have to define a </a:t>
            </a:r>
            <a:r>
              <a:rPr lang="en-US" sz="2400" b="1" cap="none" dirty="0">
                <a:solidFill>
                  <a:schemeClr val="tx2"/>
                </a:solidFill>
              </a:rPr>
              <a:t>likelihood distribution</a:t>
            </a:r>
            <a:r>
              <a:rPr lang="en-US" sz="2400" cap="none" dirty="0"/>
              <a:t/>
            </a:r>
            <a:br>
              <a:rPr lang="en-US" sz="2400" cap="none" dirty="0"/>
            </a:br>
            <a:r>
              <a:rPr lang="en-US" sz="2400" cap="none" dirty="0"/>
              <a:t>and </a:t>
            </a:r>
            <a:r>
              <a:rPr lang="en-US" sz="2400" b="1" cap="none" dirty="0">
                <a:solidFill>
                  <a:schemeClr val="tx2"/>
                </a:solidFill>
              </a:rPr>
              <a:t>prior distributions </a:t>
            </a:r>
            <a:r>
              <a:rPr lang="en-US" sz="2400" cap="none" dirty="0"/>
              <a:t>for parameters</a:t>
            </a:r>
            <a:endParaRPr lang="en-US" sz="2000" b="1" cap="none" dirty="0">
              <a:solidFill>
                <a:schemeClr val="tx2"/>
              </a:solidFill>
            </a:endParaRPr>
          </a:p>
          <a:p>
            <a:endParaRPr lang="en-US" sz="2000" b="1" cap="none" dirty="0" smtClean="0">
              <a:solidFill>
                <a:schemeClr val="tx2"/>
              </a:solidFill>
            </a:endParaRPr>
          </a:p>
          <a:p>
            <a:r>
              <a:rPr lang="en-US" sz="2400" b="1" cap="none" dirty="0" smtClean="0">
                <a:solidFill>
                  <a:schemeClr val="tx2"/>
                </a:solidFill>
              </a:rPr>
              <a:t>Likelihood distribution</a:t>
            </a:r>
          </a:p>
          <a:p>
            <a:pPr lvl="1"/>
            <a:r>
              <a:rPr lang="en-US" sz="2000" cap="none" dirty="0" smtClean="0"/>
              <a:t>How values for the </a:t>
            </a:r>
            <a:r>
              <a:rPr lang="en-US" sz="2000" u="sng" cap="none" dirty="0" smtClean="0"/>
              <a:t>DV</a:t>
            </a:r>
            <a:r>
              <a:rPr lang="en-US" sz="2000" cap="none" dirty="0" smtClean="0"/>
              <a:t> are distributed</a:t>
            </a:r>
          </a:p>
          <a:p>
            <a:pPr lvl="1"/>
            <a:r>
              <a:rPr lang="en-US" sz="2000" cap="none" dirty="0" smtClean="0"/>
              <a:t>How to choose?</a:t>
            </a:r>
          </a:p>
          <a:p>
            <a:pPr lvl="2"/>
            <a:r>
              <a:rPr lang="en-US" sz="1600" cap="none" dirty="0" smtClean="0"/>
              <a:t>Categorical vs. continuous variable?</a:t>
            </a:r>
          </a:p>
          <a:p>
            <a:pPr lvl="2"/>
            <a:r>
              <a:rPr lang="en-US" sz="1600" cap="none" dirty="0" smtClean="0"/>
              <a:t>Examine data</a:t>
            </a:r>
          </a:p>
          <a:p>
            <a:pPr lvl="2"/>
            <a:r>
              <a:rPr lang="en-US" sz="1600" cap="none" dirty="0" smtClean="0"/>
              <a:t>Refer to previous theory or data</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a:solidFill>
                  <a:schemeClr val="tx2"/>
                </a:solidFill>
              </a:rPr>
              <a:t>Bayesian Regression Example</a:t>
            </a:r>
            <a:endParaRPr lang="en-US" sz="4400" b="1" dirty="0" smtClean="0">
              <a:solidFill>
                <a:schemeClr val="tx2"/>
              </a:solidFill>
            </a:endParaRPr>
          </a:p>
        </p:txBody>
      </p:sp>
      <p:pic>
        <p:nvPicPr>
          <p:cNvPr id="27" name="Picture 26"/>
          <p:cNvPicPr>
            <a:picLocks noChangeAspect="1"/>
          </p:cNvPicPr>
          <p:nvPr/>
        </p:nvPicPr>
        <p:blipFill>
          <a:blip r:embed="rId2"/>
          <a:stretch>
            <a:fillRect/>
          </a:stretch>
        </p:blipFill>
        <p:spPr>
          <a:xfrm>
            <a:off x="6613309" y="100301"/>
            <a:ext cx="2530691" cy="922959"/>
          </a:xfrm>
          <a:prstGeom prst="rect">
            <a:avLst/>
          </a:prstGeom>
        </p:spPr>
      </p:pic>
      <p:pic>
        <p:nvPicPr>
          <p:cNvPr id="28" name="Picture 27"/>
          <p:cNvPicPr>
            <a:picLocks noChangeAspect="1"/>
          </p:cNvPicPr>
          <p:nvPr/>
        </p:nvPicPr>
        <p:blipFill>
          <a:blip r:embed="rId3"/>
          <a:stretch>
            <a:fillRect/>
          </a:stretch>
        </p:blipFill>
        <p:spPr>
          <a:xfrm>
            <a:off x="6613309" y="955140"/>
            <a:ext cx="2301015" cy="888931"/>
          </a:xfrm>
          <a:prstGeom prst="rect">
            <a:avLst/>
          </a:prstGeom>
        </p:spPr>
      </p:pic>
      <p:pic>
        <p:nvPicPr>
          <p:cNvPr id="30" name="Picture 2" descr="C:\Users\James\Dropbox\Projects (Research)\Stereotype threat at learning (Dissertation)\Manuscript docs\Analyses\Bayesian HLM analyses\exponenti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003" y="4025787"/>
            <a:ext cx="1953826" cy="14564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James\Dropbox\Modeling &amp; Related Resources\Bayesian Analyses\Bernoull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9203" y="3946833"/>
            <a:ext cx="2059740" cy="153544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878" y="4030316"/>
            <a:ext cx="1947751" cy="1451959"/>
          </a:xfrm>
          <a:prstGeom prst="rect">
            <a:avLst/>
          </a:prstGeom>
        </p:spPr>
      </p:pic>
    </p:spTree>
    <p:extLst>
      <p:ext uri="{BB962C8B-B14F-4D97-AF65-F5344CB8AC3E}">
        <p14:creationId xmlns:p14="http://schemas.microsoft.com/office/powerpoint/2010/main" val="2313589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cap="none" dirty="0" smtClean="0"/>
              <a:t>To set up a model for Bayesian inference, </a:t>
            </a:r>
            <a:br>
              <a:rPr lang="en-US" sz="2400" cap="none" dirty="0" smtClean="0"/>
            </a:br>
            <a:r>
              <a:rPr lang="en-US" sz="2400" cap="none" dirty="0" smtClean="0"/>
              <a:t>we have to define a </a:t>
            </a:r>
            <a:r>
              <a:rPr lang="en-US" sz="2400" b="1" cap="none" dirty="0" smtClean="0">
                <a:solidFill>
                  <a:schemeClr val="tx2"/>
                </a:solidFill>
              </a:rPr>
              <a:t>likelihood distribution</a:t>
            </a:r>
            <a:r>
              <a:rPr lang="en-US" sz="2400" cap="none" dirty="0" smtClean="0"/>
              <a:t/>
            </a:r>
            <a:br>
              <a:rPr lang="en-US" sz="2400" cap="none" dirty="0" smtClean="0"/>
            </a:br>
            <a:r>
              <a:rPr lang="en-US" sz="2400" cap="none" dirty="0" smtClean="0"/>
              <a:t>and </a:t>
            </a:r>
            <a:r>
              <a:rPr lang="en-US" sz="2400" b="1" cap="none" dirty="0" smtClean="0">
                <a:solidFill>
                  <a:schemeClr val="tx2"/>
                </a:solidFill>
              </a:rPr>
              <a:t>prior distributions </a:t>
            </a:r>
            <a:r>
              <a:rPr lang="en-US" sz="2400" cap="none" dirty="0" smtClean="0"/>
              <a:t>for parameters</a:t>
            </a:r>
            <a:endParaRPr lang="en-US" sz="2000" b="1" cap="none" dirty="0">
              <a:solidFill>
                <a:schemeClr val="tx2"/>
              </a:solidFill>
            </a:endParaRPr>
          </a:p>
          <a:p>
            <a:endParaRPr lang="en-US" sz="2000" b="1" cap="none" dirty="0" smtClean="0">
              <a:solidFill>
                <a:schemeClr val="tx2"/>
              </a:solidFill>
            </a:endParaRPr>
          </a:p>
          <a:p>
            <a:r>
              <a:rPr lang="en-US" sz="2400" b="1" cap="none" dirty="0" smtClean="0">
                <a:solidFill>
                  <a:schemeClr val="tx2"/>
                </a:solidFill>
              </a:rPr>
              <a:t>Prior distribution</a:t>
            </a:r>
          </a:p>
          <a:p>
            <a:pPr lvl="1"/>
            <a:r>
              <a:rPr lang="en-US" sz="2000" cap="none" dirty="0" smtClean="0"/>
              <a:t>How values for the </a:t>
            </a:r>
            <a:r>
              <a:rPr lang="en-US" sz="2000" u="sng" cap="none" dirty="0" smtClean="0"/>
              <a:t>model parameters</a:t>
            </a:r>
            <a:r>
              <a:rPr lang="en-US" sz="2000" cap="none" dirty="0" smtClean="0"/>
              <a:t> are distributed</a:t>
            </a:r>
          </a:p>
          <a:p>
            <a:pPr lvl="1"/>
            <a:r>
              <a:rPr lang="en-US" sz="2000" cap="none" dirty="0" smtClean="0"/>
              <a:t>How to choose?</a:t>
            </a:r>
          </a:p>
          <a:p>
            <a:pPr lvl="2"/>
            <a:r>
              <a:rPr lang="en-US" sz="1600" cap="none" dirty="0" smtClean="0"/>
              <a:t>What do you believe are plausible values?</a:t>
            </a:r>
            <a:endParaRPr lang="en-US" sz="1600" cap="none" dirty="0" smtClean="0"/>
          </a:p>
          <a:p>
            <a:pPr lvl="2"/>
            <a:r>
              <a:rPr lang="en-US" sz="1600" cap="none" dirty="0" smtClean="0"/>
              <a:t>Use existing theory/literature to inform</a:t>
            </a:r>
          </a:p>
          <a:p>
            <a:pPr lvl="2"/>
            <a:r>
              <a:rPr lang="en-US" sz="1600" cap="none" dirty="0" smtClean="0"/>
              <a:t>Consider nature of parameter (can negative values exist? Restricted from 0-1?)</a:t>
            </a:r>
          </a:p>
          <a:p>
            <a:pPr lvl="2"/>
            <a:r>
              <a:rPr lang="en-US" sz="1600" b="1" cap="none" dirty="0" smtClean="0">
                <a:solidFill>
                  <a:schemeClr val="tx2"/>
                </a:solidFill>
              </a:rPr>
              <a:t>Critical aspect of Bayesian analyses is transparency in selecting &amp; justifying prior!</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a:solidFill>
                  <a:schemeClr val="tx2"/>
                </a:solidFill>
              </a:rPr>
              <a:t>Bayesian Regression Example</a:t>
            </a:r>
            <a:endParaRPr lang="en-US" sz="4400" b="1" dirty="0" smtClean="0">
              <a:solidFill>
                <a:schemeClr val="tx2"/>
              </a:solidFill>
            </a:endParaRPr>
          </a:p>
        </p:txBody>
      </p:sp>
      <p:pic>
        <p:nvPicPr>
          <p:cNvPr id="27" name="Picture 26"/>
          <p:cNvPicPr>
            <a:picLocks noChangeAspect="1"/>
          </p:cNvPicPr>
          <p:nvPr/>
        </p:nvPicPr>
        <p:blipFill>
          <a:blip r:embed="rId2"/>
          <a:stretch>
            <a:fillRect/>
          </a:stretch>
        </p:blipFill>
        <p:spPr>
          <a:xfrm>
            <a:off x="6613309" y="100301"/>
            <a:ext cx="2530691" cy="922959"/>
          </a:xfrm>
          <a:prstGeom prst="rect">
            <a:avLst/>
          </a:prstGeom>
        </p:spPr>
      </p:pic>
      <p:pic>
        <p:nvPicPr>
          <p:cNvPr id="28" name="Picture 27"/>
          <p:cNvPicPr>
            <a:picLocks noChangeAspect="1"/>
          </p:cNvPicPr>
          <p:nvPr/>
        </p:nvPicPr>
        <p:blipFill>
          <a:blip r:embed="rId3"/>
          <a:stretch>
            <a:fillRect/>
          </a:stretch>
        </p:blipFill>
        <p:spPr>
          <a:xfrm>
            <a:off x="6613309" y="955140"/>
            <a:ext cx="2301015" cy="888931"/>
          </a:xfrm>
          <a:prstGeom prst="rect">
            <a:avLst/>
          </a:prstGeom>
        </p:spPr>
      </p:pic>
      <p:pic>
        <p:nvPicPr>
          <p:cNvPr id="10" name="Picture 10" descr="C:\Users\James\Dropbox\Projects (Research)\Stereotype threat at learning (Dissertation)\Manuscript docs\Analyses\Bayesian HLM analyses\gamm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310" y="4372538"/>
            <a:ext cx="1656218" cy="12346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97" y="4431122"/>
            <a:ext cx="1583384" cy="118034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8866" y="3949285"/>
            <a:ext cx="2229749" cy="1662177"/>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050" y="4239376"/>
            <a:ext cx="1834849" cy="1367796"/>
          </a:xfrm>
          <a:prstGeom prst="rect">
            <a:avLst/>
          </a:prstGeom>
        </p:spPr>
      </p:pic>
    </p:spTree>
    <p:extLst>
      <p:ext uri="{BB962C8B-B14F-4D97-AF65-F5344CB8AC3E}">
        <p14:creationId xmlns:p14="http://schemas.microsoft.com/office/powerpoint/2010/main" val="3241776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cap="none" dirty="0" smtClean="0"/>
              <a:t>Often helpful to </a:t>
            </a:r>
            <a:r>
              <a:rPr lang="en-US" sz="2400" cap="none" dirty="0" smtClean="0"/>
              <a:t>“build” Bayesian model in</a:t>
            </a:r>
            <a:br>
              <a:rPr lang="en-US" sz="2400" cap="none" dirty="0" smtClean="0"/>
            </a:br>
            <a:r>
              <a:rPr lang="en-US" sz="2400" cap="none" dirty="0" smtClean="0"/>
              <a:t>chunks and visualize with a graphic</a:t>
            </a:r>
            <a:endParaRPr lang="en-US" sz="2400" cap="none" dirty="0" smtClean="0"/>
          </a:p>
          <a:p>
            <a:endParaRPr lang="en-US" sz="2400" b="1" cap="none" dirty="0" smtClean="0">
              <a:solidFill>
                <a:schemeClr val="tx2"/>
              </a:solidFill>
            </a:endParaRPr>
          </a:p>
          <a:p>
            <a:r>
              <a:rPr lang="en-US" sz="2400" b="1" cap="none" dirty="0" smtClean="0">
                <a:solidFill>
                  <a:schemeClr val="tx2"/>
                </a:solidFill>
              </a:rPr>
              <a:t>Likelihood distribution</a:t>
            </a:r>
          </a:p>
          <a:p>
            <a:pPr lvl="1"/>
            <a:r>
              <a:rPr lang="en-US" sz="2000" cap="none" dirty="0" smtClean="0"/>
              <a:t>Will end up estimating parameters </a:t>
            </a:r>
            <a:r>
              <a:rPr lang="en-US" sz="2000" cap="none" dirty="0" smtClean="0"/>
              <a:t>of the likelihood distribution</a:t>
            </a:r>
          </a:p>
          <a:p>
            <a:pPr lvl="2"/>
            <a:r>
              <a:rPr lang="en-US" sz="1800" cap="none" dirty="0" smtClean="0"/>
              <a:t>Likelihood distribution describes the data </a:t>
            </a:r>
            <a:r>
              <a:rPr lang="en-US" sz="1800" cap="none" dirty="0" smtClean="0">
                <a:sym typeface="Wingdings" panose="05000000000000000000" pitchFamily="2" charset="2"/>
              </a:rPr>
              <a:t> thus try to predict the parameters that control this </a:t>
            </a:r>
            <a:r>
              <a:rPr lang="en-US" sz="1800" cap="none" dirty="0" smtClean="0">
                <a:sym typeface="Wingdings" panose="05000000000000000000" pitchFamily="2" charset="2"/>
              </a:rPr>
              <a:t>distribution</a:t>
            </a:r>
          </a:p>
          <a:p>
            <a:pPr lvl="1"/>
            <a:r>
              <a:rPr lang="en-US" sz="2000" dirty="0"/>
              <a:t>Test Perf ~ normal(mean = </a:t>
            </a:r>
            <a:r>
              <a:rPr lang="el-GR" sz="2000" dirty="0"/>
              <a:t>μ</a:t>
            </a:r>
            <a:r>
              <a:rPr lang="en-US" sz="2000" dirty="0"/>
              <a:t>, SD = </a:t>
            </a:r>
            <a:r>
              <a:rPr lang="el-GR" sz="2000" dirty="0"/>
              <a:t>σ</a:t>
            </a:r>
            <a:r>
              <a:rPr lang="en-US" sz="2000" dirty="0"/>
              <a:t>)</a:t>
            </a:r>
            <a:endParaRPr lang="en-US" sz="2200" cap="none" dirty="0"/>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a:solidFill>
                  <a:schemeClr val="tx2"/>
                </a:solidFill>
              </a:rPr>
              <a:t>Bayesian Regression Example</a:t>
            </a:r>
            <a:endParaRPr lang="en-US" sz="4400" b="1" dirty="0" smtClean="0">
              <a:solidFill>
                <a:schemeClr val="tx2"/>
              </a:solidFill>
            </a:endParaRPr>
          </a:p>
        </p:txBody>
      </p:sp>
      <p:pic>
        <p:nvPicPr>
          <p:cNvPr id="4" name="Picture 3"/>
          <p:cNvPicPr>
            <a:picLocks noChangeAspect="1"/>
          </p:cNvPicPr>
          <p:nvPr/>
        </p:nvPicPr>
        <p:blipFill>
          <a:blip r:embed="rId2"/>
          <a:stretch>
            <a:fillRect/>
          </a:stretch>
        </p:blipFill>
        <p:spPr>
          <a:xfrm>
            <a:off x="6613309" y="100301"/>
            <a:ext cx="2530691" cy="922959"/>
          </a:xfrm>
          <a:prstGeom prst="rect">
            <a:avLst/>
          </a:prstGeom>
        </p:spPr>
      </p:pic>
      <p:pic>
        <p:nvPicPr>
          <p:cNvPr id="5" name="Picture 4"/>
          <p:cNvPicPr>
            <a:picLocks noChangeAspect="1"/>
          </p:cNvPicPr>
          <p:nvPr/>
        </p:nvPicPr>
        <p:blipFill>
          <a:blip r:embed="rId3"/>
          <a:stretch>
            <a:fillRect/>
          </a:stretch>
        </p:blipFill>
        <p:spPr>
          <a:xfrm>
            <a:off x="6613309" y="955140"/>
            <a:ext cx="2301015" cy="888931"/>
          </a:xfrm>
          <a:prstGeom prst="rect">
            <a:avLst/>
          </a:prstGeom>
        </p:spPr>
      </p:pic>
      <p:pic>
        <p:nvPicPr>
          <p:cNvPr id="89" name="Picture 88"/>
          <p:cNvPicPr>
            <a:picLocks noChangeAspect="1"/>
          </p:cNvPicPr>
          <p:nvPr/>
        </p:nvPicPr>
        <p:blipFill rotWithShape="1">
          <a:blip r:embed="rId4">
            <a:extLst>
              <a:ext uri="{28A0092B-C50C-407E-A947-70E740481C1C}">
                <a14:useLocalDpi xmlns:a14="http://schemas.microsoft.com/office/drawing/2010/main" val="0"/>
              </a:ext>
            </a:extLst>
          </a:blip>
          <a:srcRect t="14231" r="8239" b="2744"/>
          <a:stretch/>
        </p:blipFill>
        <p:spPr>
          <a:xfrm>
            <a:off x="1778606" y="3386963"/>
            <a:ext cx="2544916" cy="2323682"/>
          </a:xfrm>
          <a:prstGeom prst="rect">
            <a:avLst/>
          </a:prstGeom>
          <a:ln>
            <a:noFill/>
          </a:ln>
          <a:effectLst>
            <a:outerShdw blurRad="190500" algn="tl" rotWithShape="0">
              <a:srgbClr val="000000">
                <a:alpha val="70000"/>
              </a:srgbClr>
            </a:outerShdw>
          </a:effectLst>
        </p:spPr>
      </p:pic>
      <p:sp>
        <p:nvSpPr>
          <p:cNvPr id="96" name="TextBox 95"/>
          <p:cNvSpPr txBox="1"/>
          <p:nvPr/>
        </p:nvSpPr>
        <p:spPr>
          <a:xfrm>
            <a:off x="5607849" y="5512938"/>
            <a:ext cx="914416" cy="338554"/>
          </a:xfrm>
          <a:prstGeom prst="rect">
            <a:avLst/>
          </a:prstGeom>
          <a:noFill/>
        </p:spPr>
        <p:txBody>
          <a:bodyPr wrap="none" rtlCol="0">
            <a:spAutoFit/>
          </a:bodyPr>
          <a:lstStyle/>
          <a:p>
            <a:pPr algn="ctr"/>
            <a:r>
              <a:rPr lang="en-US" sz="1600" i="1" dirty="0" smtClean="0">
                <a:latin typeface="Times New Roman" panose="02020603050405020304" pitchFamily="18" charset="0"/>
                <a:cs typeface="Times New Roman" panose="02020603050405020304" pitchFamily="18" charset="0"/>
              </a:rPr>
              <a:t>Test Perf</a:t>
            </a:r>
            <a:endParaRPr lang="en-US" sz="1600" i="1" baseline="-25000" dirty="0">
              <a:latin typeface="Times New Roman" panose="02020603050405020304" pitchFamily="18" charset="0"/>
              <a:cs typeface="Times New Roman" panose="02020603050405020304" pitchFamily="18" charset="0"/>
            </a:endParaRPr>
          </a:p>
        </p:txBody>
      </p:sp>
      <p:cxnSp>
        <p:nvCxnSpPr>
          <p:cNvPr id="97" name="Straight Arrow Connector 96"/>
          <p:cNvCxnSpPr>
            <a:endCxn id="96" idx="0"/>
          </p:cNvCxnSpPr>
          <p:nvPr/>
        </p:nvCxnSpPr>
        <p:spPr>
          <a:xfrm flipH="1">
            <a:off x="6065057" y="5143715"/>
            <a:ext cx="2031" cy="369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753368" y="5186018"/>
            <a:ext cx="292068"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t>
            </a:r>
          </a:p>
        </p:txBody>
      </p:sp>
      <p:pic>
        <p:nvPicPr>
          <p:cNvPr id="99" name="Picture 9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7147" y="4359583"/>
            <a:ext cx="1119882" cy="834820"/>
          </a:xfrm>
          <a:prstGeom prst="rect">
            <a:avLst/>
          </a:prstGeom>
        </p:spPr>
      </p:pic>
    </p:spTree>
    <p:extLst>
      <p:ext uri="{BB962C8B-B14F-4D97-AF65-F5344CB8AC3E}">
        <p14:creationId xmlns:p14="http://schemas.microsoft.com/office/powerpoint/2010/main" val="2280052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Often helpful to “build” Bayesian model in</a:t>
            </a:r>
            <a:br>
              <a:rPr lang="en-US" sz="2400" dirty="0"/>
            </a:br>
            <a:r>
              <a:rPr lang="en-US" sz="2400" dirty="0" smtClean="0"/>
              <a:t>chunks</a:t>
            </a:r>
            <a:r>
              <a:rPr lang="en-US" sz="2400" dirty="0"/>
              <a:t> and visualize with a graphic</a:t>
            </a:r>
            <a:endParaRPr lang="en-US" sz="2400" dirty="0" smtClean="0"/>
          </a:p>
          <a:p>
            <a:endParaRPr lang="en-US" sz="2400" cap="none" dirty="0"/>
          </a:p>
          <a:p>
            <a:r>
              <a:rPr lang="en-US" sz="2400" b="1" cap="none" dirty="0" smtClean="0">
                <a:solidFill>
                  <a:schemeClr val="tx2"/>
                </a:solidFill>
              </a:rPr>
              <a:t>Descriptive statistical model</a:t>
            </a:r>
          </a:p>
          <a:p>
            <a:pPr lvl="1"/>
            <a:r>
              <a:rPr lang="en-US" sz="2000" dirty="0"/>
              <a:t>Test Perf = b</a:t>
            </a:r>
            <a:r>
              <a:rPr lang="en-US" sz="2000" baseline="-25000" dirty="0"/>
              <a:t>0 </a:t>
            </a:r>
            <a:r>
              <a:rPr lang="en-US" sz="2000" dirty="0"/>
              <a:t>+ b</a:t>
            </a:r>
            <a:r>
              <a:rPr lang="en-US" sz="2000" baseline="-25000" dirty="0"/>
              <a:t>1</a:t>
            </a:r>
            <a:r>
              <a:rPr lang="en-US" sz="2000" dirty="0"/>
              <a:t>(</a:t>
            </a:r>
            <a:r>
              <a:rPr lang="en-US" sz="2000" dirty="0" err="1"/>
              <a:t>mechSE</a:t>
            </a:r>
            <a:r>
              <a:rPr lang="en-US" sz="2000" dirty="0" smtClean="0"/>
              <a:t>) + </a:t>
            </a:r>
            <a:r>
              <a:rPr lang="el-GR" sz="2000" dirty="0" smtClean="0"/>
              <a:t>σ</a:t>
            </a:r>
            <a:endParaRPr lang="en-US" sz="2000" cap="none" dirty="0" smtClean="0"/>
          </a:p>
          <a:p>
            <a:pPr lvl="1"/>
            <a:r>
              <a:rPr lang="en-US" sz="2000" cap="none" dirty="0" smtClean="0"/>
              <a:t>Rather </a:t>
            </a:r>
            <a:r>
              <a:rPr lang="en-US" sz="2000" cap="none" dirty="0" smtClean="0"/>
              <a:t>than predict Test Perf, we predict the mean (</a:t>
            </a:r>
            <a:r>
              <a:rPr lang="el-GR" sz="2000" cap="none" dirty="0"/>
              <a:t>μ</a:t>
            </a:r>
            <a:r>
              <a:rPr lang="en-US" sz="2000" cap="none" dirty="0" smtClean="0"/>
              <a:t>) of its distribution</a:t>
            </a:r>
          </a:p>
          <a:p>
            <a:pPr lvl="2"/>
            <a:r>
              <a:rPr lang="en-US" sz="1800" cap="none" dirty="0" smtClean="0"/>
              <a:t>i.e., relationship between predictors and “best guess” of test perf</a:t>
            </a:r>
          </a:p>
          <a:p>
            <a:pPr lvl="1"/>
            <a:r>
              <a:rPr lang="en-US" sz="2000" strike="sngStrike" dirty="0" smtClean="0">
                <a:solidFill>
                  <a:schemeClr val="bg1">
                    <a:lumMod val="65000"/>
                  </a:schemeClr>
                </a:solidFill>
              </a:rPr>
              <a:t>Test </a:t>
            </a:r>
            <a:r>
              <a:rPr lang="en-US" sz="2000" strike="sngStrike" dirty="0">
                <a:solidFill>
                  <a:schemeClr val="bg1">
                    <a:lumMod val="65000"/>
                  </a:schemeClr>
                </a:solidFill>
              </a:rPr>
              <a:t>Perf</a:t>
            </a:r>
            <a:r>
              <a:rPr lang="en-US" sz="2000" dirty="0" smtClean="0"/>
              <a:t> </a:t>
            </a:r>
            <a:r>
              <a:rPr lang="el-GR" sz="2000" cap="none" dirty="0" smtClean="0"/>
              <a:t>μ</a:t>
            </a:r>
            <a:r>
              <a:rPr lang="en-US" sz="2000" baseline="-25000" dirty="0" err="1" smtClean="0"/>
              <a:t>TestPerf</a:t>
            </a:r>
            <a:r>
              <a:rPr lang="en-US" sz="2000" cap="none" dirty="0" smtClean="0"/>
              <a:t> </a:t>
            </a:r>
            <a:r>
              <a:rPr lang="en-US" sz="2000" cap="none" dirty="0"/>
              <a:t>= b</a:t>
            </a:r>
            <a:r>
              <a:rPr lang="en-US" sz="2000" cap="none" baseline="-25000" dirty="0"/>
              <a:t>0 </a:t>
            </a:r>
            <a:r>
              <a:rPr lang="en-US" sz="2000" cap="none" dirty="0"/>
              <a:t>+ b</a:t>
            </a:r>
            <a:r>
              <a:rPr lang="en-US" sz="2000" cap="none" baseline="-25000" dirty="0"/>
              <a:t>1</a:t>
            </a:r>
            <a:r>
              <a:rPr lang="en-US" sz="2000" cap="none" dirty="0"/>
              <a:t>(</a:t>
            </a:r>
            <a:r>
              <a:rPr lang="en-US" sz="2000" cap="none" dirty="0" err="1"/>
              <a:t>mechSE</a:t>
            </a:r>
            <a:r>
              <a:rPr lang="en-US" sz="2000" cap="none" dirty="0" smtClean="0"/>
              <a:t>) </a:t>
            </a:r>
            <a:r>
              <a:rPr lang="en-US" sz="2000" dirty="0"/>
              <a:t>+ </a:t>
            </a:r>
            <a:r>
              <a:rPr lang="el-GR" sz="2000" dirty="0"/>
              <a:t>σ</a:t>
            </a:r>
            <a:endParaRPr lang="en-US" sz="2000" cap="none" dirty="0"/>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a:solidFill>
                  <a:schemeClr val="tx2"/>
                </a:solidFill>
              </a:rPr>
              <a:t>Bayesian Regression Example</a:t>
            </a:r>
            <a:endParaRPr lang="en-US" sz="4400" b="1" dirty="0" smtClean="0">
              <a:solidFill>
                <a:schemeClr val="tx2"/>
              </a:solidFill>
            </a:endParaRPr>
          </a:p>
        </p:txBody>
      </p:sp>
      <p:pic>
        <p:nvPicPr>
          <p:cNvPr id="4" name="Picture 3"/>
          <p:cNvPicPr>
            <a:picLocks noChangeAspect="1"/>
          </p:cNvPicPr>
          <p:nvPr/>
        </p:nvPicPr>
        <p:blipFill>
          <a:blip r:embed="rId2"/>
          <a:stretch>
            <a:fillRect/>
          </a:stretch>
        </p:blipFill>
        <p:spPr>
          <a:xfrm>
            <a:off x="6613309" y="100301"/>
            <a:ext cx="2530691" cy="922959"/>
          </a:xfrm>
          <a:prstGeom prst="rect">
            <a:avLst/>
          </a:prstGeom>
        </p:spPr>
      </p:pic>
      <p:pic>
        <p:nvPicPr>
          <p:cNvPr id="5" name="Picture 4"/>
          <p:cNvPicPr>
            <a:picLocks noChangeAspect="1"/>
          </p:cNvPicPr>
          <p:nvPr/>
        </p:nvPicPr>
        <p:blipFill>
          <a:blip r:embed="rId3"/>
          <a:stretch>
            <a:fillRect/>
          </a:stretch>
        </p:blipFill>
        <p:spPr>
          <a:xfrm>
            <a:off x="6613309" y="955140"/>
            <a:ext cx="2301015" cy="888931"/>
          </a:xfrm>
          <a:prstGeom prst="rect">
            <a:avLst/>
          </a:prstGeom>
        </p:spPr>
      </p:pic>
      <p:sp>
        <p:nvSpPr>
          <p:cNvPr id="22" name="TextBox 21"/>
          <p:cNvSpPr txBox="1"/>
          <p:nvPr/>
        </p:nvSpPr>
        <p:spPr>
          <a:xfrm>
            <a:off x="5607849" y="5512938"/>
            <a:ext cx="914416" cy="338554"/>
          </a:xfrm>
          <a:prstGeom prst="rect">
            <a:avLst/>
          </a:prstGeom>
          <a:noFill/>
        </p:spPr>
        <p:txBody>
          <a:bodyPr wrap="none" rtlCol="0">
            <a:spAutoFit/>
          </a:bodyPr>
          <a:lstStyle/>
          <a:p>
            <a:pPr algn="ctr"/>
            <a:r>
              <a:rPr lang="en-US" sz="1600" i="1" dirty="0" smtClean="0">
                <a:latin typeface="Times New Roman" panose="02020603050405020304" pitchFamily="18" charset="0"/>
                <a:cs typeface="Times New Roman" panose="02020603050405020304" pitchFamily="18" charset="0"/>
              </a:rPr>
              <a:t>Test Perf</a:t>
            </a:r>
            <a:endParaRPr lang="en-US" sz="1600" i="1" baseline="-25000" dirty="0">
              <a:latin typeface="Times New Roman" panose="02020603050405020304" pitchFamily="18" charset="0"/>
              <a:cs typeface="Times New Roman" panose="02020603050405020304" pitchFamily="18" charset="0"/>
            </a:endParaRPr>
          </a:p>
        </p:txBody>
      </p:sp>
      <p:cxnSp>
        <p:nvCxnSpPr>
          <p:cNvPr id="23" name="Straight Arrow Connector 22"/>
          <p:cNvCxnSpPr>
            <a:endCxn id="22" idx="0"/>
          </p:cNvCxnSpPr>
          <p:nvPr/>
        </p:nvCxnSpPr>
        <p:spPr>
          <a:xfrm flipH="1">
            <a:off x="6065057" y="5143715"/>
            <a:ext cx="2031" cy="369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753368" y="5186018"/>
            <a:ext cx="292068"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147" y="4359583"/>
            <a:ext cx="1119882" cy="834820"/>
          </a:xfrm>
          <a:prstGeom prst="rect">
            <a:avLst/>
          </a:prstGeom>
        </p:spPr>
      </p:pic>
      <p:sp>
        <p:nvSpPr>
          <p:cNvPr id="26" name="TextBox 25"/>
          <p:cNvSpPr txBox="1"/>
          <p:nvPr/>
        </p:nvSpPr>
        <p:spPr>
          <a:xfrm>
            <a:off x="5245086" y="3809880"/>
            <a:ext cx="1639936"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b</a:t>
            </a:r>
            <a:r>
              <a:rPr lang="en-US" sz="1600" baseline="-25000" dirty="0" smtClean="0">
                <a:latin typeface="Times New Roman" panose="02020603050405020304" pitchFamily="18" charset="0"/>
                <a:cs typeface="Times New Roman" panose="02020603050405020304" pitchFamily="18" charset="0"/>
              </a:rPr>
              <a:t>0</a:t>
            </a:r>
            <a:r>
              <a:rPr lang="en-US" sz="1600" dirty="0" smtClean="0">
                <a:latin typeface="Times New Roman" panose="02020603050405020304" pitchFamily="18" charset="0"/>
                <a:cs typeface="Times New Roman" panose="02020603050405020304" pitchFamily="18" charset="0"/>
              </a:rPr>
              <a:t> + b</a:t>
            </a:r>
            <a:r>
              <a:rPr lang="en-US" sz="1600" baseline="-25000" dirty="0" smtClean="0">
                <a:latin typeface="Times New Roman" panose="02020603050405020304" pitchFamily="18" charset="0"/>
                <a:cs typeface="Times New Roman" panose="02020603050405020304" pitchFamily="18" charset="0"/>
              </a:rPr>
              <a:t>1</a:t>
            </a:r>
            <a:r>
              <a:rPr lang="en-US" sz="1600" dirty="0" smtClean="0">
                <a:latin typeface="Times New Roman" panose="02020603050405020304" pitchFamily="18" charset="0"/>
                <a:cs typeface="Times New Roman" panose="02020603050405020304" pitchFamily="18" charset="0"/>
              </a:rPr>
              <a:t>(</a:t>
            </a:r>
            <a:r>
              <a:rPr lang="en-US" sz="1600" i="1" dirty="0" err="1" smtClean="0">
                <a:latin typeface="Times New Roman" panose="02020603050405020304" pitchFamily="18" charset="0"/>
                <a:cs typeface="Times New Roman" panose="02020603050405020304" pitchFamily="18" charset="0"/>
              </a:rPr>
              <a:t>mechSE</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cxnSp>
        <p:nvCxnSpPr>
          <p:cNvPr id="27" name="Straight Arrow Connector 26"/>
          <p:cNvCxnSpPr>
            <a:stCxn id="26" idx="2"/>
          </p:cNvCxnSpPr>
          <p:nvPr/>
        </p:nvCxnSpPr>
        <p:spPr>
          <a:xfrm>
            <a:off x="6065054" y="4148434"/>
            <a:ext cx="0" cy="672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753368" y="4081703"/>
            <a:ext cx="301686"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56155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Often helpful to “build” Bayesian model in</a:t>
            </a:r>
            <a:br>
              <a:rPr lang="en-US" sz="2400" dirty="0"/>
            </a:br>
            <a:r>
              <a:rPr lang="en-US" sz="2400" dirty="0" smtClean="0"/>
              <a:t>chunks</a:t>
            </a:r>
            <a:r>
              <a:rPr lang="en-US" sz="2400" dirty="0"/>
              <a:t> and visualize with a graphic</a:t>
            </a:r>
            <a:endParaRPr lang="en-US" sz="2400" cap="none" dirty="0" smtClean="0"/>
          </a:p>
          <a:p>
            <a:endParaRPr lang="en-US" sz="2400" cap="none" dirty="0"/>
          </a:p>
          <a:p>
            <a:r>
              <a:rPr lang="en-US" sz="2400" b="1" cap="none" dirty="0" smtClean="0">
                <a:solidFill>
                  <a:schemeClr val="tx2"/>
                </a:solidFill>
              </a:rPr>
              <a:t>Prior distributions</a:t>
            </a:r>
          </a:p>
          <a:p>
            <a:pPr lvl="1"/>
            <a:r>
              <a:rPr lang="en-US" sz="2000" cap="none" dirty="0" smtClean="0"/>
              <a:t>We have three parameters that need priors in this model</a:t>
            </a:r>
          </a:p>
          <a:p>
            <a:pPr lvl="2"/>
            <a:r>
              <a:rPr lang="en-US" sz="1600" cap="none" dirty="0" smtClean="0"/>
              <a:t>b</a:t>
            </a:r>
            <a:r>
              <a:rPr lang="en-US" sz="1600" cap="none" baseline="-25000" dirty="0" smtClean="0"/>
              <a:t>0 </a:t>
            </a:r>
            <a:r>
              <a:rPr lang="en-US" sz="1600" cap="none" dirty="0" smtClean="0">
                <a:sym typeface="Wingdings" panose="05000000000000000000" pitchFamily="2" charset="2"/>
              </a:rPr>
              <a:t> What is intercept for </a:t>
            </a:r>
            <a:r>
              <a:rPr lang="en-US" sz="1600" cap="none" dirty="0" smtClean="0">
                <a:sym typeface="Wingdings" panose="05000000000000000000" pitchFamily="2" charset="2"/>
              </a:rPr>
              <a:t>Test </a:t>
            </a:r>
            <a:r>
              <a:rPr lang="en-US" sz="1600" dirty="0">
                <a:sym typeface="Wingdings" panose="05000000000000000000" pitchFamily="2" charset="2"/>
              </a:rPr>
              <a:t>P</a:t>
            </a:r>
            <a:r>
              <a:rPr lang="en-US" sz="1600" cap="none" dirty="0" smtClean="0">
                <a:sym typeface="Wingdings" panose="05000000000000000000" pitchFamily="2" charset="2"/>
              </a:rPr>
              <a:t>erf</a:t>
            </a:r>
            <a:r>
              <a:rPr lang="en-US" sz="1600" cap="none" dirty="0" smtClean="0">
                <a:sym typeface="Wingdings" panose="05000000000000000000" pitchFamily="2" charset="2"/>
              </a:rPr>
              <a:t>?</a:t>
            </a:r>
          </a:p>
          <a:p>
            <a:pPr lvl="2"/>
            <a:r>
              <a:rPr lang="en-US" sz="1600" cap="none" dirty="0" smtClean="0"/>
              <a:t>b</a:t>
            </a:r>
            <a:r>
              <a:rPr lang="en-US" sz="1600" cap="none" baseline="-25000" dirty="0" smtClean="0"/>
              <a:t>1 </a:t>
            </a:r>
            <a:r>
              <a:rPr lang="en-US" sz="1600" cap="none" dirty="0">
                <a:sym typeface="Wingdings" panose="05000000000000000000" pitchFamily="2" charset="2"/>
              </a:rPr>
              <a:t> What </a:t>
            </a:r>
            <a:r>
              <a:rPr lang="en-US" sz="1600" cap="none" dirty="0" smtClean="0">
                <a:sym typeface="Wingdings" panose="05000000000000000000" pitchFamily="2" charset="2"/>
              </a:rPr>
              <a:t>is relationship between SE </a:t>
            </a:r>
            <a:br>
              <a:rPr lang="en-US" sz="1600" cap="none" dirty="0" smtClean="0">
                <a:sym typeface="Wingdings" panose="05000000000000000000" pitchFamily="2" charset="2"/>
              </a:rPr>
            </a:br>
            <a:r>
              <a:rPr lang="en-US" sz="1600" cap="none" dirty="0" smtClean="0">
                <a:sym typeface="Wingdings" panose="05000000000000000000" pitchFamily="2" charset="2"/>
              </a:rPr>
              <a:t>and Test Perf?</a:t>
            </a:r>
          </a:p>
          <a:p>
            <a:pPr lvl="2"/>
            <a:r>
              <a:rPr lang="el-GR" sz="1600" cap="none" dirty="0" smtClean="0">
                <a:sym typeface="Wingdings" panose="05000000000000000000" pitchFamily="2" charset="2"/>
              </a:rPr>
              <a:t>σ</a:t>
            </a:r>
            <a:r>
              <a:rPr lang="en-US" sz="1600" cap="none" dirty="0" smtClean="0">
                <a:sym typeface="Wingdings" panose="05000000000000000000" pitchFamily="2" charset="2"/>
              </a:rPr>
              <a:t>  What is variance in Test Perf? </a:t>
            </a:r>
            <a:br>
              <a:rPr lang="en-US" sz="1600" cap="none" dirty="0" smtClean="0">
                <a:sym typeface="Wingdings" panose="05000000000000000000" pitchFamily="2" charset="2"/>
              </a:rPr>
            </a:br>
            <a:r>
              <a:rPr lang="en-US" sz="1600" cap="none" dirty="0" smtClean="0">
                <a:sym typeface="Wingdings" panose="05000000000000000000" pitchFamily="2" charset="2"/>
              </a:rPr>
              <a:t>(residuals)</a:t>
            </a:r>
          </a:p>
          <a:p>
            <a:pPr lvl="1"/>
            <a:r>
              <a:rPr lang="en-US" sz="2000" cap="none" dirty="0">
                <a:sym typeface="Wingdings" panose="05000000000000000000" pitchFamily="2" charset="2"/>
              </a:rPr>
              <a:t>U</a:t>
            </a:r>
            <a:r>
              <a:rPr lang="en-US" sz="2000" cap="none" dirty="0" smtClean="0">
                <a:sym typeface="Wingdings" panose="05000000000000000000" pitchFamily="2" charset="2"/>
              </a:rPr>
              <a:t>niform priors</a:t>
            </a:r>
          </a:p>
          <a:p>
            <a:pPr lvl="2"/>
            <a:r>
              <a:rPr lang="en-US" sz="1600" cap="none" dirty="0" smtClean="0">
                <a:sym typeface="Wingdings" panose="05000000000000000000" pitchFamily="2" charset="2"/>
              </a:rPr>
              <a:t>“All estimates equally likely”</a:t>
            </a:r>
          </a:p>
          <a:p>
            <a:pPr lvl="2"/>
            <a:r>
              <a:rPr lang="en-US" sz="1600" dirty="0" err="1" smtClean="0">
                <a:sym typeface="Wingdings" panose="05000000000000000000" pitchFamily="2" charset="2"/>
              </a:rPr>
              <a:t>Noncommital</a:t>
            </a:r>
            <a:r>
              <a:rPr lang="en-US" sz="1600" dirty="0" smtClean="0">
                <a:sym typeface="Wingdings" panose="05000000000000000000" pitchFamily="2" charset="2"/>
              </a:rPr>
              <a:t>/vague prior – prior will not </a:t>
            </a:r>
            <a:br>
              <a:rPr lang="en-US" sz="1600" dirty="0" smtClean="0">
                <a:sym typeface="Wingdings" panose="05000000000000000000" pitchFamily="2" charset="2"/>
              </a:rPr>
            </a:br>
            <a:r>
              <a:rPr lang="en-US" sz="1600" dirty="0" smtClean="0">
                <a:sym typeface="Wingdings" panose="05000000000000000000" pitchFamily="2" charset="2"/>
              </a:rPr>
              <a:t>strongly influence posterior</a:t>
            </a:r>
          </a:p>
          <a:p>
            <a:pPr lvl="3"/>
            <a:r>
              <a:rPr lang="en-US" sz="1400" dirty="0" smtClean="0">
                <a:sym typeface="Wingdings" panose="05000000000000000000" pitchFamily="2" charset="2"/>
              </a:rPr>
              <a:t>Results will be essentially identical to frequentist</a:t>
            </a:r>
            <a:endParaRPr lang="en-US" sz="1400" cap="none" dirty="0" smtClean="0">
              <a:sym typeface="Wingdings" panose="05000000000000000000" pitchFamily="2" charset="2"/>
            </a:endParaRP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a:solidFill>
                  <a:schemeClr val="tx2"/>
                </a:solidFill>
              </a:rPr>
              <a:t>Bayesian Regression Example</a:t>
            </a:r>
            <a:endParaRPr lang="en-US" sz="4400" b="1" dirty="0" smtClean="0">
              <a:solidFill>
                <a:schemeClr val="tx2"/>
              </a:solidFill>
            </a:endParaRPr>
          </a:p>
        </p:txBody>
      </p:sp>
      <p:pic>
        <p:nvPicPr>
          <p:cNvPr id="4" name="Picture 3"/>
          <p:cNvPicPr>
            <a:picLocks noChangeAspect="1"/>
          </p:cNvPicPr>
          <p:nvPr/>
        </p:nvPicPr>
        <p:blipFill>
          <a:blip r:embed="rId2"/>
          <a:stretch>
            <a:fillRect/>
          </a:stretch>
        </p:blipFill>
        <p:spPr>
          <a:xfrm>
            <a:off x="6613309" y="100301"/>
            <a:ext cx="2530691" cy="922959"/>
          </a:xfrm>
          <a:prstGeom prst="rect">
            <a:avLst/>
          </a:prstGeom>
        </p:spPr>
      </p:pic>
      <p:pic>
        <p:nvPicPr>
          <p:cNvPr id="5" name="Picture 4"/>
          <p:cNvPicPr>
            <a:picLocks noChangeAspect="1"/>
          </p:cNvPicPr>
          <p:nvPr/>
        </p:nvPicPr>
        <p:blipFill>
          <a:blip r:embed="rId3"/>
          <a:stretch>
            <a:fillRect/>
          </a:stretch>
        </p:blipFill>
        <p:spPr>
          <a:xfrm>
            <a:off x="6613309" y="955140"/>
            <a:ext cx="2301015" cy="888931"/>
          </a:xfrm>
          <a:prstGeom prst="rect">
            <a:avLst/>
          </a:prstGeom>
        </p:spPr>
      </p:pic>
      <p:sp>
        <p:nvSpPr>
          <p:cNvPr id="55" name="TextBox 54"/>
          <p:cNvSpPr txBox="1"/>
          <p:nvPr/>
        </p:nvSpPr>
        <p:spPr>
          <a:xfrm>
            <a:off x="5607849" y="5512938"/>
            <a:ext cx="914416" cy="338554"/>
          </a:xfrm>
          <a:prstGeom prst="rect">
            <a:avLst/>
          </a:prstGeom>
          <a:noFill/>
        </p:spPr>
        <p:txBody>
          <a:bodyPr wrap="none" rtlCol="0">
            <a:spAutoFit/>
          </a:bodyPr>
          <a:lstStyle/>
          <a:p>
            <a:pPr algn="ctr"/>
            <a:r>
              <a:rPr lang="en-US" sz="1600" i="1" dirty="0" smtClean="0">
                <a:latin typeface="Times New Roman" panose="02020603050405020304" pitchFamily="18" charset="0"/>
                <a:cs typeface="Times New Roman" panose="02020603050405020304" pitchFamily="18" charset="0"/>
              </a:rPr>
              <a:t>Test Perf</a:t>
            </a:r>
            <a:endParaRPr lang="en-US" sz="1600" i="1" baseline="-25000" dirty="0">
              <a:latin typeface="Times New Roman" panose="02020603050405020304" pitchFamily="18" charset="0"/>
              <a:cs typeface="Times New Roman" panose="02020603050405020304" pitchFamily="18" charset="0"/>
            </a:endParaRPr>
          </a:p>
        </p:txBody>
      </p:sp>
      <p:sp>
        <p:nvSpPr>
          <p:cNvPr id="56" name="TextBox 55"/>
          <p:cNvSpPr txBox="1"/>
          <p:nvPr/>
        </p:nvSpPr>
        <p:spPr>
          <a:xfrm>
            <a:off x="5245086" y="3809880"/>
            <a:ext cx="1639936"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b</a:t>
            </a:r>
            <a:r>
              <a:rPr lang="en-US" sz="1600" baseline="-25000" dirty="0" smtClean="0">
                <a:latin typeface="Times New Roman" panose="02020603050405020304" pitchFamily="18" charset="0"/>
                <a:cs typeface="Times New Roman" panose="02020603050405020304" pitchFamily="18" charset="0"/>
              </a:rPr>
              <a:t>0</a:t>
            </a:r>
            <a:r>
              <a:rPr lang="en-US" sz="1600" dirty="0" smtClean="0">
                <a:latin typeface="Times New Roman" panose="02020603050405020304" pitchFamily="18" charset="0"/>
                <a:cs typeface="Times New Roman" panose="02020603050405020304" pitchFamily="18" charset="0"/>
              </a:rPr>
              <a:t> + b</a:t>
            </a:r>
            <a:r>
              <a:rPr lang="en-US" sz="1600" baseline="-25000" dirty="0" smtClean="0">
                <a:latin typeface="Times New Roman" panose="02020603050405020304" pitchFamily="18" charset="0"/>
                <a:cs typeface="Times New Roman" panose="02020603050405020304" pitchFamily="18" charset="0"/>
              </a:rPr>
              <a:t>1</a:t>
            </a:r>
            <a:r>
              <a:rPr lang="en-US" sz="1600" dirty="0" smtClean="0">
                <a:latin typeface="Times New Roman" panose="02020603050405020304" pitchFamily="18" charset="0"/>
                <a:cs typeface="Times New Roman" panose="02020603050405020304" pitchFamily="18" charset="0"/>
              </a:rPr>
              <a:t>(</a:t>
            </a:r>
            <a:r>
              <a:rPr lang="en-US" sz="1600" i="1" dirty="0" err="1" smtClean="0">
                <a:latin typeface="Times New Roman" panose="02020603050405020304" pitchFamily="18" charset="0"/>
                <a:cs typeface="Times New Roman" panose="02020603050405020304" pitchFamily="18" charset="0"/>
              </a:rPr>
              <a:t>mechSE</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cxnSp>
        <p:nvCxnSpPr>
          <p:cNvPr id="58" name="Straight Arrow Connector 57"/>
          <p:cNvCxnSpPr>
            <a:endCxn id="55" idx="0"/>
          </p:cNvCxnSpPr>
          <p:nvPr/>
        </p:nvCxnSpPr>
        <p:spPr>
          <a:xfrm flipH="1">
            <a:off x="6065057" y="5143715"/>
            <a:ext cx="2031" cy="369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753368" y="5186018"/>
            <a:ext cx="292068"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147" y="4359583"/>
            <a:ext cx="1119882" cy="834820"/>
          </a:xfrm>
          <a:prstGeom prst="rect">
            <a:avLst/>
          </a:prstGeom>
        </p:spPr>
      </p:pic>
      <p:cxnSp>
        <p:nvCxnSpPr>
          <p:cNvPr id="7" name="Straight Arrow Connector 6"/>
          <p:cNvCxnSpPr>
            <a:stCxn id="56" idx="2"/>
          </p:cNvCxnSpPr>
          <p:nvPr/>
        </p:nvCxnSpPr>
        <p:spPr>
          <a:xfrm>
            <a:off x="6065054" y="4148434"/>
            <a:ext cx="0" cy="672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53368" y="4081703"/>
            <a:ext cx="301686"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t>
            </a: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6732" t="45521" r="6732"/>
          <a:stretch/>
        </p:blipFill>
        <p:spPr>
          <a:xfrm>
            <a:off x="4932352" y="2690042"/>
            <a:ext cx="1087562" cy="510390"/>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732" t="45521" r="6732"/>
          <a:stretch/>
        </p:blipFill>
        <p:spPr>
          <a:xfrm>
            <a:off x="6190432" y="2701210"/>
            <a:ext cx="1087562" cy="510390"/>
          </a:xfrm>
          <a:prstGeom prst="rect">
            <a:avLst/>
          </a:prstGeom>
        </p:spPr>
      </p:pic>
      <p:cxnSp>
        <p:nvCxnSpPr>
          <p:cNvPr id="9" name="Straight Arrow Connector 8"/>
          <p:cNvCxnSpPr>
            <a:stCxn id="14" idx="2"/>
          </p:cNvCxnSpPr>
          <p:nvPr/>
        </p:nvCxnSpPr>
        <p:spPr>
          <a:xfrm>
            <a:off x="5476133" y="3200432"/>
            <a:ext cx="31014" cy="6540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5" idx="2"/>
          </p:cNvCxnSpPr>
          <p:nvPr/>
        </p:nvCxnSpPr>
        <p:spPr>
          <a:xfrm flipH="1">
            <a:off x="5915025" y="3211600"/>
            <a:ext cx="819188" cy="6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22265" y="4541782"/>
            <a:ext cx="532289" cy="2049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32635" y="3320490"/>
            <a:ext cx="3048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t>
            </a:r>
          </a:p>
        </p:txBody>
      </p:sp>
      <p:sp>
        <p:nvSpPr>
          <p:cNvPr id="25" name="TextBox 24"/>
          <p:cNvSpPr txBox="1"/>
          <p:nvPr/>
        </p:nvSpPr>
        <p:spPr>
          <a:xfrm>
            <a:off x="6535899" y="4324503"/>
            <a:ext cx="3048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t>
            </a:r>
          </a:p>
        </p:txBody>
      </p:sp>
      <p:sp>
        <p:nvSpPr>
          <p:cNvPr id="39" name="TextBox 38"/>
          <p:cNvSpPr txBox="1"/>
          <p:nvPr/>
        </p:nvSpPr>
        <p:spPr>
          <a:xfrm>
            <a:off x="6045436" y="3249136"/>
            <a:ext cx="3048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t>
            </a:r>
          </a:p>
        </p:txBody>
      </p:sp>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6732" t="45521" r="6732"/>
          <a:stretch/>
        </p:blipFill>
        <p:spPr>
          <a:xfrm>
            <a:off x="7116607" y="4031392"/>
            <a:ext cx="1087562" cy="510390"/>
          </a:xfrm>
          <a:prstGeom prst="rect">
            <a:avLst/>
          </a:prstGeom>
        </p:spPr>
      </p:pic>
    </p:spTree>
    <p:extLst>
      <p:ext uri="{BB962C8B-B14F-4D97-AF65-F5344CB8AC3E}">
        <p14:creationId xmlns:p14="http://schemas.microsoft.com/office/powerpoint/2010/main" val="2305222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Often helpful to “build” Bayesian model in</a:t>
            </a:r>
            <a:br>
              <a:rPr lang="en-US" sz="2400" dirty="0"/>
            </a:br>
            <a:r>
              <a:rPr lang="en-US" sz="2400" dirty="0" smtClean="0"/>
              <a:t>chunks</a:t>
            </a:r>
            <a:r>
              <a:rPr lang="en-US" sz="2400" dirty="0"/>
              <a:t> and visualize with a graphic</a:t>
            </a:r>
            <a:endParaRPr lang="en-US" sz="2400" cap="none" dirty="0" smtClean="0"/>
          </a:p>
          <a:p>
            <a:endParaRPr lang="en-US" sz="2400" cap="none" dirty="0"/>
          </a:p>
          <a:p>
            <a:r>
              <a:rPr lang="en-US" sz="2400" b="1" cap="none" dirty="0" smtClean="0">
                <a:solidFill>
                  <a:schemeClr val="tx2"/>
                </a:solidFill>
              </a:rPr>
              <a:t>Prior distributions</a:t>
            </a:r>
          </a:p>
          <a:p>
            <a:pPr lvl="1"/>
            <a:r>
              <a:rPr lang="en-US" sz="2000" cap="none" dirty="0"/>
              <a:t>We have three parameters that need priors in this model</a:t>
            </a:r>
          </a:p>
          <a:p>
            <a:pPr lvl="2"/>
            <a:r>
              <a:rPr lang="en-US" sz="1600" cap="none" dirty="0"/>
              <a:t>b</a:t>
            </a:r>
            <a:r>
              <a:rPr lang="en-US" sz="1600" cap="none" baseline="-25000" dirty="0"/>
              <a:t>0 </a:t>
            </a:r>
            <a:r>
              <a:rPr lang="en-US" sz="1600" cap="none" dirty="0">
                <a:sym typeface="Wingdings" panose="05000000000000000000" pitchFamily="2" charset="2"/>
              </a:rPr>
              <a:t> What is intercept for </a:t>
            </a:r>
            <a:r>
              <a:rPr lang="en-US" sz="1600" cap="none" dirty="0" smtClean="0">
                <a:sym typeface="Wingdings" panose="05000000000000000000" pitchFamily="2" charset="2"/>
              </a:rPr>
              <a:t>Test Perf</a:t>
            </a:r>
            <a:r>
              <a:rPr lang="en-US" sz="1600" cap="none" dirty="0">
                <a:sym typeface="Wingdings" panose="05000000000000000000" pitchFamily="2" charset="2"/>
              </a:rPr>
              <a:t>?</a:t>
            </a:r>
            <a:endParaRPr lang="en-US" sz="1600" cap="none" dirty="0" smtClean="0">
              <a:sym typeface="Wingdings" panose="05000000000000000000" pitchFamily="2" charset="2"/>
            </a:endParaRPr>
          </a:p>
          <a:p>
            <a:pPr lvl="2"/>
            <a:r>
              <a:rPr lang="en-US" sz="1600" cap="none" dirty="0" smtClean="0"/>
              <a:t>b</a:t>
            </a:r>
            <a:r>
              <a:rPr lang="en-US" sz="1600" cap="none" baseline="-25000" dirty="0" smtClean="0"/>
              <a:t>1 </a:t>
            </a:r>
            <a:r>
              <a:rPr lang="en-US" sz="1600" cap="none" dirty="0">
                <a:sym typeface="Wingdings" panose="05000000000000000000" pitchFamily="2" charset="2"/>
              </a:rPr>
              <a:t> What </a:t>
            </a:r>
            <a:r>
              <a:rPr lang="en-US" sz="1600" cap="none" dirty="0" smtClean="0">
                <a:sym typeface="Wingdings" panose="05000000000000000000" pitchFamily="2" charset="2"/>
              </a:rPr>
              <a:t>is relationship between SE </a:t>
            </a:r>
            <a:br>
              <a:rPr lang="en-US" sz="1600" cap="none" dirty="0" smtClean="0">
                <a:sym typeface="Wingdings" panose="05000000000000000000" pitchFamily="2" charset="2"/>
              </a:rPr>
            </a:br>
            <a:r>
              <a:rPr lang="en-US" sz="1600" cap="none" dirty="0" smtClean="0">
                <a:sym typeface="Wingdings" panose="05000000000000000000" pitchFamily="2" charset="2"/>
              </a:rPr>
              <a:t>and Test Perf?</a:t>
            </a:r>
          </a:p>
          <a:p>
            <a:pPr lvl="2"/>
            <a:r>
              <a:rPr lang="el-GR" sz="1600" cap="none" dirty="0" smtClean="0">
                <a:sym typeface="Wingdings" panose="05000000000000000000" pitchFamily="2" charset="2"/>
              </a:rPr>
              <a:t>σ</a:t>
            </a:r>
            <a:r>
              <a:rPr lang="en-US" sz="1600" cap="none" dirty="0" smtClean="0">
                <a:sym typeface="Wingdings" panose="05000000000000000000" pitchFamily="2" charset="2"/>
              </a:rPr>
              <a:t>  What is variance in Test Perf?</a:t>
            </a:r>
            <a:br>
              <a:rPr lang="en-US" sz="1600" cap="none" dirty="0" smtClean="0">
                <a:sym typeface="Wingdings" panose="05000000000000000000" pitchFamily="2" charset="2"/>
              </a:rPr>
            </a:br>
            <a:r>
              <a:rPr lang="en-US" sz="1600" cap="none" dirty="0" smtClean="0">
                <a:sym typeface="Wingdings" panose="05000000000000000000" pitchFamily="2" charset="2"/>
              </a:rPr>
              <a:t>(residuals)</a:t>
            </a:r>
          </a:p>
          <a:p>
            <a:pPr lvl="1"/>
            <a:r>
              <a:rPr lang="en-US" sz="2000" cap="none" dirty="0" smtClean="0">
                <a:sym typeface="Wingdings" panose="05000000000000000000" pitchFamily="2" charset="2"/>
              </a:rPr>
              <a:t>Normal </a:t>
            </a:r>
            <a:r>
              <a:rPr lang="en-US" sz="2000" cap="none" dirty="0" smtClean="0">
                <a:sym typeface="Wingdings" panose="05000000000000000000" pitchFamily="2" charset="2"/>
              </a:rPr>
              <a:t>priors</a:t>
            </a:r>
          </a:p>
          <a:p>
            <a:pPr lvl="2"/>
            <a:r>
              <a:rPr lang="en-US" sz="1600" cap="none" dirty="0" smtClean="0"/>
              <a:t>“Values </a:t>
            </a:r>
            <a:r>
              <a:rPr lang="en-US" sz="1600" cap="none" dirty="0" smtClean="0"/>
              <a:t>near mean more </a:t>
            </a:r>
            <a:r>
              <a:rPr lang="en-US" sz="1600" cap="none" dirty="0" smtClean="0"/>
              <a:t>likely”</a:t>
            </a:r>
          </a:p>
          <a:p>
            <a:pPr lvl="2"/>
            <a:r>
              <a:rPr lang="en-US" sz="1600" cap="none" dirty="0" smtClean="0"/>
              <a:t>If narrow, can be highly influential</a:t>
            </a:r>
            <a:endParaRPr lang="en-US" sz="1600" cap="none" dirty="0" smtClean="0"/>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a:solidFill>
                  <a:schemeClr val="tx2"/>
                </a:solidFill>
              </a:rPr>
              <a:t>Bayesian Regression Example</a:t>
            </a:r>
            <a:endParaRPr lang="en-US" sz="4400" b="1" dirty="0" smtClean="0">
              <a:solidFill>
                <a:schemeClr val="tx2"/>
              </a:solidFill>
            </a:endParaRPr>
          </a:p>
        </p:txBody>
      </p:sp>
      <p:pic>
        <p:nvPicPr>
          <p:cNvPr id="4" name="Picture 3"/>
          <p:cNvPicPr>
            <a:picLocks noChangeAspect="1"/>
          </p:cNvPicPr>
          <p:nvPr/>
        </p:nvPicPr>
        <p:blipFill>
          <a:blip r:embed="rId2"/>
          <a:stretch>
            <a:fillRect/>
          </a:stretch>
        </p:blipFill>
        <p:spPr>
          <a:xfrm>
            <a:off x="6613309" y="100301"/>
            <a:ext cx="2530691" cy="922959"/>
          </a:xfrm>
          <a:prstGeom prst="rect">
            <a:avLst/>
          </a:prstGeom>
        </p:spPr>
      </p:pic>
      <p:pic>
        <p:nvPicPr>
          <p:cNvPr id="5" name="Picture 4"/>
          <p:cNvPicPr>
            <a:picLocks noChangeAspect="1"/>
          </p:cNvPicPr>
          <p:nvPr/>
        </p:nvPicPr>
        <p:blipFill>
          <a:blip r:embed="rId3"/>
          <a:stretch>
            <a:fillRect/>
          </a:stretch>
        </p:blipFill>
        <p:spPr>
          <a:xfrm>
            <a:off x="6613309" y="955140"/>
            <a:ext cx="2301015" cy="888931"/>
          </a:xfrm>
          <a:prstGeom prst="rect">
            <a:avLst/>
          </a:prstGeom>
        </p:spPr>
      </p:pic>
      <p:sp>
        <p:nvSpPr>
          <p:cNvPr id="55" name="TextBox 54"/>
          <p:cNvSpPr txBox="1"/>
          <p:nvPr/>
        </p:nvSpPr>
        <p:spPr>
          <a:xfrm>
            <a:off x="5607849" y="5512938"/>
            <a:ext cx="914416" cy="338554"/>
          </a:xfrm>
          <a:prstGeom prst="rect">
            <a:avLst/>
          </a:prstGeom>
          <a:noFill/>
        </p:spPr>
        <p:txBody>
          <a:bodyPr wrap="none" rtlCol="0">
            <a:spAutoFit/>
          </a:bodyPr>
          <a:lstStyle/>
          <a:p>
            <a:pPr algn="ctr"/>
            <a:r>
              <a:rPr lang="en-US" sz="1600" i="1" dirty="0" smtClean="0">
                <a:latin typeface="Times New Roman" panose="02020603050405020304" pitchFamily="18" charset="0"/>
                <a:cs typeface="Times New Roman" panose="02020603050405020304" pitchFamily="18" charset="0"/>
              </a:rPr>
              <a:t>Test Perf</a:t>
            </a:r>
            <a:endParaRPr lang="en-US" sz="1600" i="1" baseline="-25000" dirty="0">
              <a:latin typeface="Times New Roman" panose="02020603050405020304" pitchFamily="18" charset="0"/>
              <a:cs typeface="Times New Roman" panose="02020603050405020304" pitchFamily="18" charset="0"/>
            </a:endParaRPr>
          </a:p>
        </p:txBody>
      </p:sp>
      <p:sp>
        <p:nvSpPr>
          <p:cNvPr id="56" name="TextBox 55"/>
          <p:cNvSpPr txBox="1"/>
          <p:nvPr/>
        </p:nvSpPr>
        <p:spPr>
          <a:xfrm>
            <a:off x="5245086" y="3809880"/>
            <a:ext cx="1639936"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b</a:t>
            </a:r>
            <a:r>
              <a:rPr lang="en-US" sz="1600" baseline="-25000" dirty="0" smtClean="0">
                <a:latin typeface="Times New Roman" panose="02020603050405020304" pitchFamily="18" charset="0"/>
                <a:cs typeface="Times New Roman" panose="02020603050405020304" pitchFamily="18" charset="0"/>
              </a:rPr>
              <a:t>0</a:t>
            </a:r>
            <a:r>
              <a:rPr lang="en-US" sz="1600" dirty="0" smtClean="0">
                <a:latin typeface="Times New Roman" panose="02020603050405020304" pitchFamily="18" charset="0"/>
                <a:cs typeface="Times New Roman" panose="02020603050405020304" pitchFamily="18" charset="0"/>
              </a:rPr>
              <a:t> + b</a:t>
            </a:r>
            <a:r>
              <a:rPr lang="en-US" sz="1600" baseline="-25000" dirty="0" smtClean="0">
                <a:latin typeface="Times New Roman" panose="02020603050405020304" pitchFamily="18" charset="0"/>
                <a:cs typeface="Times New Roman" panose="02020603050405020304" pitchFamily="18" charset="0"/>
              </a:rPr>
              <a:t>1</a:t>
            </a:r>
            <a:r>
              <a:rPr lang="en-US" sz="1600" dirty="0" smtClean="0">
                <a:latin typeface="Times New Roman" panose="02020603050405020304" pitchFamily="18" charset="0"/>
                <a:cs typeface="Times New Roman" panose="02020603050405020304" pitchFamily="18" charset="0"/>
              </a:rPr>
              <a:t>(</a:t>
            </a:r>
            <a:r>
              <a:rPr lang="en-US" sz="1600" i="1" dirty="0" err="1" smtClean="0">
                <a:latin typeface="Times New Roman" panose="02020603050405020304" pitchFamily="18" charset="0"/>
                <a:cs typeface="Times New Roman" panose="02020603050405020304" pitchFamily="18" charset="0"/>
              </a:rPr>
              <a:t>mechSE</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cxnSp>
        <p:nvCxnSpPr>
          <p:cNvPr id="58" name="Straight Arrow Connector 57"/>
          <p:cNvCxnSpPr>
            <a:endCxn id="55" idx="0"/>
          </p:cNvCxnSpPr>
          <p:nvPr/>
        </p:nvCxnSpPr>
        <p:spPr>
          <a:xfrm flipH="1">
            <a:off x="6065057" y="5143715"/>
            <a:ext cx="2031" cy="369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753368" y="5186018"/>
            <a:ext cx="292068"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147" y="4359583"/>
            <a:ext cx="1119882" cy="834820"/>
          </a:xfrm>
          <a:prstGeom prst="rect">
            <a:avLst/>
          </a:prstGeom>
        </p:spPr>
      </p:pic>
      <p:cxnSp>
        <p:nvCxnSpPr>
          <p:cNvPr id="7" name="Straight Arrow Connector 6"/>
          <p:cNvCxnSpPr>
            <a:stCxn id="56" idx="2"/>
          </p:cNvCxnSpPr>
          <p:nvPr/>
        </p:nvCxnSpPr>
        <p:spPr>
          <a:xfrm>
            <a:off x="6065054" y="4148434"/>
            <a:ext cx="0" cy="6720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53368" y="4081703"/>
            <a:ext cx="301686"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t>
            </a:r>
          </a:p>
        </p:txBody>
      </p:sp>
      <p:cxnSp>
        <p:nvCxnSpPr>
          <p:cNvPr id="9" name="Straight Arrow Connector 8"/>
          <p:cNvCxnSpPr>
            <a:stCxn id="14" idx="2"/>
          </p:cNvCxnSpPr>
          <p:nvPr/>
        </p:nvCxnSpPr>
        <p:spPr>
          <a:xfrm>
            <a:off x="5476133" y="3200432"/>
            <a:ext cx="31014" cy="6540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5" idx="2"/>
          </p:cNvCxnSpPr>
          <p:nvPr/>
        </p:nvCxnSpPr>
        <p:spPr>
          <a:xfrm flipH="1">
            <a:off x="5915025" y="3211600"/>
            <a:ext cx="819188" cy="6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22265" y="4541782"/>
            <a:ext cx="532289" cy="2049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32635" y="3320490"/>
            <a:ext cx="3048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t>
            </a:r>
          </a:p>
        </p:txBody>
      </p:sp>
      <p:sp>
        <p:nvSpPr>
          <p:cNvPr id="25" name="TextBox 24"/>
          <p:cNvSpPr txBox="1"/>
          <p:nvPr/>
        </p:nvSpPr>
        <p:spPr>
          <a:xfrm>
            <a:off x="6535899" y="4324503"/>
            <a:ext cx="3048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t>
            </a:r>
          </a:p>
        </p:txBody>
      </p:sp>
      <p:sp>
        <p:nvSpPr>
          <p:cNvPr id="39" name="TextBox 38"/>
          <p:cNvSpPr txBox="1"/>
          <p:nvPr/>
        </p:nvSpPr>
        <p:spPr>
          <a:xfrm>
            <a:off x="6045436" y="3249136"/>
            <a:ext cx="3048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172" y="2386601"/>
            <a:ext cx="1119882" cy="83482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468" y="2386601"/>
            <a:ext cx="1119882" cy="834820"/>
          </a:xfrm>
          <a:prstGeom prst="rect">
            <a:avLst/>
          </a:prstGeom>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6732" t="45521" r="6732"/>
          <a:stretch/>
        </p:blipFill>
        <p:spPr>
          <a:xfrm>
            <a:off x="7116607" y="4031392"/>
            <a:ext cx="1087562" cy="510390"/>
          </a:xfrm>
          <a:prstGeom prst="rect">
            <a:avLst/>
          </a:prstGeom>
        </p:spPr>
      </p:pic>
    </p:spTree>
    <p:extLst>
      <p:ext uri="{BB962C8B-B14F-4D97-AF65-F5344CB8AC3E}">
        <p14:creationId xmlns:p14="http://schemas.microsoft.com/office/powerpoint/2010/main" val="318381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cap="none" dirty="0" smtClean="0"/>
              <a:t>The Bayesian magic...</a:t>
            </a:r>
          </a:p>
          <a:p>
            <a:pPr lvl="1"/>
            <a:r>
              <a:rPr lang="en-US" sz="2000" dirty="0"/>
              <a:t>P</a:t>
            </a:r>
            <a:r>
              <a:rPr lang="en-US" sz="2000" cap="none" dirty="0" smtClean="0"/>
              <a:t>osterior distributions must be “</a:t>
            </a:r>
            <a:r>
              <a:rPr lang="en-US" sz="2000" dirty="0" smtClean="0"/>
              <a:t>constructed” </a:t>
            </a:r>
            <a:endParaRPr lang="en-US" sz="2000" dirty="0"/>
          </a:p>
          <a:p>
            <a:pPr lvl="1"/>
            <a:r>
              <a:rPr lang="en-US" sz="2000" cap="none" dirty="0" smtClean="0"/>
              <a:t>Accomplished by using a sampling algorithm to generate candidate values and applying Bayes Theorem to evaluat</a:t>
            </a:r>
            <a:r>
              <a:rPr lang="en-US" sz="2000" dirty="0" smtClean="0"/>
              <a:t>e their plausibility</a:t>
            </a:r>
            <a:endParaRPr lang="en-US" sz="2000" cap="none" dirty="0" smtClean="0"/>
          </a:p>
          <a:p>
            <a:pPr lvl="2"/>
            <a:r>
              <a:rPr lang="en-US" sz="1800" cap="none" dirty="0" smtClean="0"/>
              <a:t>Result is a </a:t>
            </a:r>
            <a:r>
              <a:rPr lang="en-US" sz="1800" i="1" cap="none" dirty="0" smtClean="0"/>
              <a:t>trace plot</a:t>
            </a:r>
            <a:r>
              <a:rPr lang="en-US" sz="1800" cap="none" dirty="0" smtClean="0"/>
              <a:t> </a:t>
            </a:r>
            <a:r>
              <a:rPr lang="en-US" sz="1800" cap="none" dirty="0" smtClean="0">
                <a:sym typeface="Wingdings" panose="05000000000000000000" pitchFamily="2" charset="2"/>
              </a:rPr>
              <a:t></a:t>
            </a:r>
            <a:r>
              <a:rPr lang="en-US" sz="1800" cap="none" dirty="0" smtClean="0"/>
              <a:t> should look like a fuzzy caterpillar</a:t>
            </a:r>
            <a:endParaRPr lang="en-US" sz="1800" dirty="0"/>
          </a:p>
          <a:p>
            <a:pPr lvl="2"/>
            <a:r>
              <a:rPr lang="en-US" sz="1800" cap="none" dirty="0" smtClean="0"/>
              <a:t>With </a:t>
            </a:r>
            <a:r>
              <a:rPr lang="en-US" sz="1800" dirty="0" smtClean="0"/>
              <a:t>enough samples, </a:t>
            </a:r>
            <a:r>
              <a:rPr lang="en-US" sz="1800" cap="none" dirty="0" smtClean="0"/>
              <a:t>trace plot </a:t>
            </a:r>
            <a:r>
              <a:rPr lang="en-US" sz="1800" dirty="0"/>
              <a:t>histogram </a:t>
            </a:r>
            <a:r>
              <a:rPr lang="en-US" sz="1800" dirty="0" smtClean="0"/>
              <a:t>will </a:t>
            </a:r>
            <a:r>
              <a:rPr lang="en-US" sz="1800" cap="none" dirty="0" smtClean="0"/>
              <a:t>approximate posterior distribution</a:t>
            </a:r>
            <a:endParaRPr lang="en-US" sz="1800" cap="none" dirty="0"/>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a:solidFill>
                  <a:schemeClr val="tx2"/>
                </a:solidFill>
              </a:rPr>
              <a:t>Bayesian Regression Example</a:t>
            </a:r>
            <a:endParaRPr lang="en-US" sz="4400" b="1" dirty="0" smtClean="0">
              <a:solidFill>
                <a:schemeClr val="tx2"/>
              </a:solidFill>
            </a:endParaRPr>
          </a:p>
        </p:txBody>
      </p:sp>
      <p:pic>
        <p:nvPicPr>
          <p:cNvPr id="10" name="Picture 9"/>
          <p:cNvPicPr>
            <a:picLocks noChangeAspect="1"/>
          </p:cNvPicPr>
          <p:nvPr/>
        </p:nvPicPr>
        <p:blipFill>
          <a:blip r:embed="rId2"/>
          <a:stretch>
            <a:fillRect/>
          </a:stretch>
        </p:blipFill>
        <p:spPr>
          <a:xfrm>
            <a:off x="6603481" y="0"/>
            <a:ext cx="2666317" cy="93844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10" y="2882347"/>
            <a:ext cx="4683441" cy="2638339"/>
          </a:xfrm>
          <a:prstGeom prst="rect">
            <a:avLst/>
          </a:prstGeom>
          <a:ln>
            <a:noFill/>
          </a:ln>
          <a:effectLst>
            <a:outerShdw blurRad="190500" algn="tl" rotWithShape="0">
              <a:srgbClr val="000000">
                <a:alpha val="70000"/>
              </a:srgbClr>
            </a:outerShdw>
          </a:effectLst>
        </p:spPr>
      </p:pic>
      <p:sp>
        <p:nvSpPr>
          <p:cNvPr id="5" name="TextBox 4"/>
          <p:cNvSpPr txBox="1"/>
          <p:nvPr/>
        </p:nvSpPr>
        <p:spPr>
          <a:xfrm>
            <a:off x="5512903" y="2882347"/>
            <a:ext cx="2964581" cy="1200329"/>
          </a:xfrm>
          <a:prstGeom prst="rect">
            <a:avLst/>
          </a:prstGeom>
          <a:noFill/>
        </p:spPr>
        <p:txBody>
          <a:bodyPr wrap="square" rtlCol="0">
            <a:spAutoFit/>
          </a:bodyPr>
          <a:lstStyle/>
          <a:p>
            <a:r>
              <a:rPr lang="en-US"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Example of Metropolis-Hastings </a:t>
            </a:r>
            <a:r>
              <a:rPr lang="en-US"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a:t>
            </a:r>
            <a:r>
              <a:rPr lang="en-US"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lgorithm for generating posterior samples</a:t>
            </a:r>
            <a:endParaRPr lang="en-US"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0" y="6505162"/>
            <a:ext cx="7327900" cy="246221"/>
          </a:xfrm>
          <a:prstGeom prst="rect">
            <a:avLst/>
          </a:prstGeom>
          <a:noFill/>
        </p:spPr>
        <p:txBody>
          <a:bodyPr wrap="square" rtlCol="0">
            <a:spAutoFit/>
          </a:bodyPr>
          <a:lstStyle/>
          <a:p>
            <a:r>
              <a:rPr lang="en-US" sz="1000"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https://blog.stata.com/2016/11/15/introduction-to-bayesian-statistics-part-2-mcmc-and-the-metropolis-hastings-algorithm/</a:t>
            </a:r>
          </a:p>
        </p:txBody>
      </p:sp>
      <p:sp>
        <p:nvSpPr>
          <p:cNvPr id="26" name="TextBox 25"/>
          <p:cNvSpPr txBox="1"/>
          <p:nvPr/>
        </p:nvSpPr>
        <p:spPr>
          <a:xfrm>
            <a:off x="5512903" y="4319948"/>
            <a:ext cx="3303106" cy="1200329"/>
          </a:xfrm>
          <a:prstGeom prst="rect">
            <a:avLst/>
          </a:prstGeom>
          <a:noFill/>
        </p:spPr>
        <p:txBody>
          <a:bodyPr wrap="square" rtlCol="0">
            <a:spAutoFit/>
          </a:bodyPr>
          <a:lstStyle/>
          <a:p>
            <a:r>
              <a:rPr lang="en-US"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GREAT NEWS! You </a:t>
            </a:r>
            <a:r>
              <a:rPr lang="en-US"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don’t have to understand how this sampling works to run or interpret Bayesian analyses!</a:t>
            </a:r>
            <a:endParaRPr lang="en-US"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2427184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cap="none" dirty="0" smtClean="0"/>
              <a:t>Some options for Bayesian analyses:</a:t>
            </a:r>
            <a:endParaRPr lang="en-US" cap="none" dirty="0"/>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a:solidFill>
                  <a:schemeClr val="tx2"/>
                </a:solidFill>
              </a:rPr>
              <a:t>Bayesian Regression Example</a:t>
            </a:r>
            <a:endParaRPr lang="en-US" sz="4400" b="1" dirty="0" smtClean="0">
              <a:solidFill>
                <a:schemeClr val="tx2"/>
              </a:solidFill>
            </a:endParaRPr>
          </a:p>
        </p:txBody>
      </p:sp>
      <p:pic>
        <p:nvPicPr>
          <p:cNvPr id="10" name="Picture 9"/>
          <p:cNvPicPr>
            <a:picLocks noChangeAspect="1"/>
          </p:cNvPicPr>
          <p:nvPr/>
        </p:nvPicPr>
        <p:blipFill>
          <a:blip r:embed="rId2"/>
          <a:stretch>
            <a:fillRect/>
          </a:stretch>
        </p:blipFill>
        <p:spPr>
          <a:xfrm>
            <a:off x="6603481" y="0"/>
            <a:ext cx="2666317" cy="938447"/>
          </a:xfrm>
          <a:prstGeom prst="rect">
            <a:avLst/>
          </a:prstGeom>
        </p:spPr>
      </p:pic>
      <p:pic>
        <p:nvPicPr>
          <p:cNvPr id="13" name="Picture 12"/>
          <p:cNvPicPr>
            <a:picLocks noChangeAspect="1"/>
          </p:cNvPicPr>
          <p:nvPr/>
        </p:nvPicPr>
        <p:blipFill>
          <a:blip r:embed="rId3">
            <a:clrChange>
              <a:clrFrom>
                <a:srgbClr val="000000"/>
              </a:clrFrom>
              <a:clrTo>
                <a:srgbClr val="000000">
                  <a:alpha val="0"/>
                </a:srgbClr>
              </a:clrTo>
            </a:clrChange>
          </a:blip>
          <a:stretch>
            <a:fillRect/>
          </a:stretch>
        </p:blipFill>
        <p:spPr>
          <a:xfrm>
            <a:off x="4787028" y="979286"/>
            <a:ext cx="1332968" cy="1032866"/>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2606" y="2890465"/>
            <a:ext cx="2091286" cy="522822"/>
          </a:xfrm>
          <a:prstGeom prst="rect">
            <a:avLst/>
          </a:prstGeom>
        </p:spPr>
      </p:pic>
      <p:sp>
        <p:nvSpPr>
          <p:cNvPr id="20" name="TextBox 19"/>
          <p:cNvSpPr txBox="1"/>
          <p:nvPr/>
        </p:nvSpPr>
        <p:spPr>
          <a:xfrm>
            <a:off x="4787028" y="2767155"/>
            <a:ext cx="1319592" cy="769441"/>
          </a:xfrm>
          <a:prstGeom prst="rect">
            <a:avLst/>
          </a:prstGeom>
          <a:noFill/>
        </p:spPr>
        <p:txBody>
          <a:bodyPr wrap="none" rtlCol="0">
            <a:spAutoFit/>
          </a:bodyPr>
          <a:lstStyle/>
          <a:p>
            <a:r>
              <a:rPr lang="en-US" sz="4400" b="1" dirty="0" smtClean="0">
                <a:solidFill>
                  <a:schemeClr val="accent6"/>
                </a:solidFill>
              </a:rPr>
              <a:t>JAGS</a:t>
            </a:r>
            <a:endParaRPr lang="en-US" sz="4400" b="1" dirty="0">
              <a:solidFill>
                <a:schemeClr val="accent6"/>
              </a:solidFill>
            </a:endParaRPr>
          </a:p>
        </p:txBody>
      </p:sp>
      <p:cxnSp>
        <p:nvCxnSpPr>
          <p:cNvPr id="22" name="Straight Arrow Connector 21"/>
          <p:cNvCxnSpPr>
            <a:stCxn id="13" idx="2"/>
            <a:endCxn id="19" idx="0"/>
          </p:cNvCxnSpPr>
          <p:nvPr/>
        </p:nvCxnSpPr>
        <p:spPr>
          <a:xfrm flipH="1">
            <a:off x="3328249" y="2012152"/>
            <a:ext cx="2125263" cy="878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2"/>
            <a:endCxn id="20" idx="0"/>
          </p:cNvCxnSpPr>
          <p:nvPr/>
        </p:nvCxnSpPr>
        <p:spPr>
          <a:xfrm flipH="1">
            <a:off x="5446824" y="2012152"/>
            <a:ext cx="6688" cy="7550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2"/>
          </p:cNvCxnSpPr>
          <p:nvPr/>
        </p:nvCxnSpPr>
        <p:spPr>
          <a:xfrm>
            <a:off x="5453512" y="2012152"/>
            <a:ext cx="1521446" cy="7550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724328" y="3536596"/>
            <a:ext cx="2210847" cy="1384995"/>
          </a:xfrm>
          <a:prstGeom prst="rect">
            <a:avLst/>
          </a:prstGeom>
          <a:noFill/>
        </p:spPr>
        <p:txBody>
          <a:bodyPr wrap="square" rtlCol="0">
            <a:spAutoFit/>
          </a:bodyPr>
          <a:lstStyle/>
          <a:p>
            <a:pPr marL="173038" indent="-173038">
              <a:buFont typeface="Arial" panose="020B0604020202020204" pitchFamily="34" charset="0"/>
              <a:buChar char="•"/>
            </a:pP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Hamiltonian Monte Carlo (HMC) sampler</a:t>
            </a:r>
          </a:p>
          <a:p>
            <a:pPr marL="173038" indent="-173038">
              <a:buFont typeface="Arial" panose="020B0604020202020204" pitchFamily="34" charset="0"/>
              <a:buChar char="•"/>
            </a:pP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Packages</a:t>
            </a:r>
          </a:p>
          <a:p>
            <a:pPr marL="630238" lvl="1" indent="-173038">
              <a:buFont typeface="Arial" panose="020B0604020202020204" pitchFamily="34" charset="0"/>
              <a:buChar char="•"/>
            </a:pPr>
            <a:r>
              <a:rPr lang="en-US" sz="1400" dirty="0" err="1"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rstan</a:t>
            </a:r>
            <a:endPar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marL="630238" lvl="1" indent="-173038">
              <a:buFont typeface="Arial" panose="020B0604020202020204" pitchFamily="34" charset="0"/>
              <a:buChar char="•"/>
            </a:pPr>
            <a:r>
              <a:rPr lang="en-US" sz="1400" dirty="0" err="1"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rstanarm</a:t>
            </a:r>
            <a:endPar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marL="630238" lvl="1" indent="-173038">
              <a:buFont typeface="Arial" panose="020B0604020202020204" pitchFamily="34" charset="0"/>
              <a:buChar char="•"/>
            </a:pPr>
            <a:r>
              <a:rPr lang="en-US" sz="1400" dirty="0" err="1"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brms</a:t>
            </a:r>
            <a:endPar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3" name="TextBox 42"/>
          <p:cNvSpPr txBox="1"/>
          <p:nvPr/>
        </p:nvSpPr>
        <p:spPr>
          <a:xfrm>
            <a:off x="4500835" y="3536596"/>
            <a:ext cx="2172346" cy="1169551"/>
          </a:xfrm>
          <a:prstGeom prst="rect">
            <a:avLst/>
          </a:prstGeom>
          <a:noFill/>
        </p:spPr>
        <p:txBody>
          <a:bodyPr wrap="square" rtlCol="0">
            <a:spAutoFit/>
          </a:bodyPr>
          <a:lstStyle/>
          <a:p>
            <a:pPr marL="173038" indent="-173038">
              <a:buFont typeface="Arial" panose="020B0604020202020204" pitchFamily="34" charset="0"/>
              <a:buChar char="•"/>
            </a:pP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Markov Chain Monte Carlo (MCMC) sampler</a:t>
            </a:r>
          </a:p>
          <a:p>
            <a:pPr marL="173038" indent="-173038">
              <a:buFont typeface="Arial" panose="020B0604020202020204" pitchFamily="34" charset="0"/>
              <a:buChar char="•"/>
            </a:pP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Packages</a:t>
            </a:r>
          </a:p>
          <a:p>
            <a:pPr marL="630238" lvl="1" indent="-173038">
              <a:buFont typeface="Arial" panose="020B0604020202020204" pitchFamily="34" charset="0"/>
              <a:buChar char="•"/>
            </a:pPr>
            <a:r>
              <a:rPr lang="en-US" sz="1400" dirty="0" err="1"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rjags</a:t>
            </a:r>
            <a:endPar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marL="630238" lvl="1" indent="-173038">
              <a:buFont typeface="Arial" panose="020B0604020202020204" pitchFamily="34" charset="0"/>
              <a:buChar char="•"/>
            </a:pPr>
            <a:r>
              <a:rPr lang="en-US" sz="1400" dirty="0" err="1"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runjags</a:t>
            </a:r>
            <a:endPar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44" name="TextBox 43"/>
          <p:cNvSpPr txBox="1"/>
          <p:nvPr/>
        </p:nvSpPr>
        <p:spPr>
          <a:xfrm>
            <a:off x="2317979" y="3536596"/>
            <a:ext cx="2210847" cy="954107"/>
          </a:xfrm>
          <a:prstGeom prst="rect">
            <a:avLst/>
          </a:prstGeom>
          <a:noFill/>
        </p:spPr>
        <p:txBody>
          <a:bodyPr wrap="square" rtlCol="0">
            <a:spAutoFit/>
          </a:bodyPr>
          <a:lstStyle/>
          <a:p>
            <a:pPr marL="173038" indent="-173038">
              <a:buFont typeface="Arial" panose="020B0604020202020204" pitchFamily="34" charset="0"/>
              <a:buChar char="•"/>
            </a:pP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Computes BFs and MCMC samples</a:t>
            </a:r>
          </a:p>
          <a:p>
            <a:pPr marL="173038" indent="-173038">
              <a:buFont typeface="Arial" panose="020B0604020202020204" pitchFamily="34" charset="0"/>
              <a:buChar char="•"/>
            </a:pP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Packages</a:t>
            </a:r>
          </a:p>
          <a:p>
            <a:pPr marL="630238" lvl="1" indent="-173038">
              <a:buFont typeface="Arial" panose="020B0604020202020204" pitchFamily="34" charset="0"/>
              <a:buChar char="•"/>
            </a:pPr>
            <a:r>
              <a:rPr lang="en-US" sz="1400" dirty="0" err="1"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bayesfactor</a:t>
            </a:r>
            <a:endPar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nvGrpSpPr>
          <p:cNvPr id="6" name="Group 5"/>
          <p:cNvGrpSpPr/>
          <p:nvPr/>
        </p:nvGrpSpPr>
        <p:grpSpPr>
          <a:xfrm>
            <a:off x="6880919" y="2536040"/>
            <a:ext cx="1604330" cy="985167"/>
            <a:chOff x="6880919" y="2536040"/>
            <a:chExt cx="1604330" cy="985167"/>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919" y="2536040"/>
              <a:ext cx="939148" cy="941652"/>
            </a:xfrm>
            <a:prstGeom prst="rect">
              <a:avLst/>
            </a:prstGeom>
          </p:spPr>
        </p:pic>
        <p:sp>
          <p:nvSpPr>
            <p:cNvPr id="48" name="TextBox 47"/>
            <p:cNvSpPr txBox="1"/>
            <p:nvPr/>
          </p:nvSpPr>
          <p:spPr>
            <a:xfrm>
              <a:off x="7820067" y="3151875"/>
              <a:ext cx="665182" cy="369332"/>
            </a:xfrm>
            <a:prstGeom prst="rect">
              <a:avLst/>
            </a:prstGeom>
            <a:noFill/>
          </p:spPr>
          <p:txBody>
            <a:bodyPr wrap="none" rtlCol="0">
              <a:spAutoFit/>
            </a:bodyPr>
            <a:lstStyle/>
            <a:p>
              <a:r>
                <a:rPr lang="en-US" dirty="0" smtClean="0"/>
                <a:t>STAN</a:t>
              </a:r>
              <a:endParaRPr lang="en-US" dirty="0"/>
            </a:p>
          </p:txBody>
        </p:sp>
      </p:grpSp>
      <p:sp>
        <p:nvSpPr>
          <p:cNvPr id="49" name="TextBox 48"/>
          <p:cNvSpPr txBox="1"/>
          <p:nvPr/>
        </p:nvSpPr>
        <p:spPr>
          <a:xfrm>
            <a:off x="165652" y="2213137"/>
            <a:ext cx="2210847" cy="738664"/>
          </a:xfrm>
          <a:prstGeom prst="rect">
            <a:avLst/>
          </a:prstGeom>
          <a:noFill/>
        </p:spPr>
        <p:txBody>
          <a:bodyPr wrap="square" rtlCol="0">
            <a:spAutoFit/>
          </a:bodyPr>
          <a:lstStyle/>
          <a:p>
            <a:pPr marL="173038" indent="-173038">
              <a:buFont typeface="Arial" panose="020B0604020202020204" pitchFamily="34" charset="0"/>
              <a:buChar char="•"/>
            </a:pP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Point &amp; click GUI</a:t>
            </a:r>
          </a:p>
          <a:p>
            <a:pPr marL="173038" indent="-173038">
              <a:buFont typeface="Arial" panose="020B0604020202020204" pitchFamily="34" charset="0"/>
              <a:buChar char="•"/>
            </a:pPr>
            <a:r>
              <a:rPr lang="en-US" sz="14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Frequentist &amp; Bayesian analyses</a:t>
            </a:r>
          </a:p>
        </p:txBody>
      </p:sp>
      <p:grpSp>
        <p:nvGrpSpPr>
          <p:cNvPr id="4" name="Group 3"/>
          <p:cNvGrpSpPr/>
          <p:nvPr/>
        </p:nvGrpSpPr>
        <p:grpSpPr>
          <a:xfrm>
            <a:off x="662092" y="979286"/>
            <a:ext cx="1714792" cy="1177935"/>
            <a:chOff x="662092" y="979286"/>
            <a:chExt cx="1714792" cy="1177935"/>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092" y="979286"/>
              <a:ext cx="1124074" cy="1124074"/>
            </a:xfrm>
            <a:prstGeom prst="rect">
              <a:avLst/>
            </a:prstGeom>
          </p:spPr>
        </p:pic>
        <p:sp>
          <p:nvSpPr>
            <p:cNvPr id="50" name="TextBox 49"/>
            <p:cNvSpPr txBox="1"/>
            <p:nvPr/>
          </p:nvSpPr>
          <p:spPr>
            <a:xfrm>
              <a:off x="1711317" y="1787889"/>
              <a:ext cx="665567" cy="369332"/>
            </a:xfrm>
            <a:prstGeom prst="rect">
              <a:avLst/>
            </a:prstGeom>
            <a:noFill/>
          </p:spPr>
          <p:txBody>
            <a:bodyPr wrap="non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JASP</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sp>
        <p:nvSpPr>
          <p:cNvPr id="51" name="Right Arrow 50"/>
          <p:cNvSpPr/>
          <p:nvPr/>
        </p:nvSpPr>
        <p:spPr>
          <a:xfrm>
            <a:off x="346509" y="4988966"/>
            <a:ext cx="8441356" cy="95944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Difficulty of Use &amp; Flexibility</a:t>
            </a:r>
            <a:endParaRPr lang="en-US" b="1"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2" name="Rectangle 51"/>
          <p:cNvSpPr/>
          <p:nvPr/>
        </p:nvSpPr>
        <p:spPr>
          <a:xfrm>
            <a:off x="7190072" y="4456183"/>
            <a:ext cx="1049153" cy="455469"/>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42713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6" grpId="0"/>
      <p:bldP spid="43" grpId="0"/>
      <p:bldP spid="44" grpId="0"/>
      <p:bldP spid="49" grpId="0"/>
      <p:bldP spid="51" grpId="0" animBg="1"/>
      <p:bldP spid="5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Advantages of Bayesian approaches</a:t>
            </a:r>
          </a:p>
          <a:p>
            <a:pPr lvl="1"/>
            <a:r>
              <a:rPr lang="en-US" dirty="0">
                <a:sym typeface="Wingdings" panose="05000000000000000000" pitchFamily="2" charset="2"/>
              </a:rPr>
              <a:t>It’s what the cool kids are doing</a:t>
            </a:r>
            <a:r>
              <a:rPr lang="en-US" dirty="0" smtClean="0">
                <a:sym typeface="Wingdings" panose="05000000000000000000" pitchFamily="2" charset="2"/>
              </a:rPr>
              <a:t>!</a:t>
            </a:r>
            <a:endParaRPr lang="en-US" dirty="0" smtClean="0"/>
          </a:p>
          <a:p>
            <a:pPr lvl="1"/>
            <a:r>
              <a:rPr lang="en-US" dirty="0" smtClean="0"/>
              <a:t>Lets </a:t>
            </a:r>
            <a:r>
              <a:rPr lang="en-US" dirty="0" smtClean="0"/>
              <a:t>you evaluate what you actually want to know (i.e., direct evaluation of parameters)</a:t>
            </a:r>
          </a:p>
          <a:p>
            <a:pPr lvl="1"/>
            <a:r>
              <a:rPr lang="en-US" dirty="0" smtClean="0"/>
              <a:t>Interpretation does not depend on (weird) assumptions of sampling distributions</a:t>
            </a:r>
          </a:p>
          <a:p>
            <a:pPr lvl="1"/>
            <a:r>
              <a:rPr lang="en-US" dirty="0" smtClean="0"/>
              <a:t>Bayesian updating </a:t>
            </a:r>
            <a:r>
              <a:rPr lang="en-US" dirty="0" smtClean="0">
                <a:sym typeface="Wingdings" panose="05000000000000000000" pitchFamily="2" charset="2"/>
              </a:rPr>
              <a:t> </a:t>
            </a:r>
            <a:r>
              <a:rPr lang="en-US" dirty="0" smtClean="0">
                <a:sym typeface="Wingdings" panose="05000000000000000000" pitchFamily="2" charset="2"/>
              </a:rPr>
              <a:t>natural </a:t>
            </a:r>
            <a:r>
              <a:rPr lang="en-US" dirty="0" smtClean="0">
                <a:sym typeface="Wingdings" panose="05000000000000000000" pitchFamily="2" charset="2"/>
              </a:rPr>
              <a:t>accumulation </a:t>
            </a:r>
            <a:r>
              <a:rPr lang="en-US" dirty="0" smtClean="0">
                <a:sym typeface="Wingdings" panose="05000000000000000000" pitchFamily="2" charset="2"/>
              </a:rPr>
              <a:t>of </a:t>
            </a:r>
            <a:r>
              <a:rPr lang="en-US" dirty="0" smtClean="0">
                <a:sym typeface="Wingdings" panose="05000000000000000000" pitchFamily="2" charset="2"/>
              </a:rPr>
              <a:t>results</a:t>
            </a:r>
            <a:endParaRPr lang="en-US" dirty="0" smtClean="0">
              <a:sym typeface="Wingdings" panose="05000000000000000000" pitchFamily="2" charset="2"/>
            </a:endParaRP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None/>
            </a:pPr>
            <a:r>
              <a:rPr lang="en-US" sz="4400" b="1" dirty="0" smtClean="0">
                <a:solidFill>
                  <a:schemeClr val="tx2"/>
                </a:solidFill>
              </a:rPr>
              <a:t>Conclusion</a:t>
            </a:r>
          </a:p>
        </p:txBody>
      </p:sp>
      <p:sp>
        <p:nvSpPr>
          <p:cNvPr id="18" name="Multiply 17"/>
          <p:cNvSpPr/>
          <p:nvPr/>
        </p:nvSpPr>
        <p:spPr>
          <a:xfrm>
            <a:off x="2660500" y="4304991"/>
            <a:ext cx="489316" cy="489316"/>
          </a:xfrm>
          <a:prstGeom prst="mathMultiply">
            <a:avLst>
              <a:gd name="adj1" fmla="val 222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2"/>
          <a:srcRect l="14579" r="17101"/>
          <a:stretch/>
        </p:blipFill>
        <p:spPr>
          <a:xfrm>
            <a:off x="426224" y="3722629"/>
            <a:ext cx="1808052" cy="1654042"/>
          </a:xfrm>
          <a:prstGeom prst="rect">
            <a:avLst/>
          </a:prstGeom>
          <a:ln>
            <a:noFill/>
          </a:ln>
          <a:effectLst>
            <a:outerShdw blurRad="190500" algn="tl" rotWithShape="0">
              <a:srgbClr val="000000">
                <a:alpha val="70000"/>
              </a:srgbClr>
            </a:outerShdw>
          </a:effectLst>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r="22781" b="17431"/>
          <a:stretch/>
        </p:blipFill>
        <p:spPr>
          <a:xfrm>
            <a:off x="3576040" y="3722625"/>
            <a:ext cx="2025680" cy="1654050"/>
          </a:xfrm>
          <a:prstGeom prst="rect">
            <a:avLst/>
          </a:prstGeom>
          <a:ln>
            <a:noFill/>
          </a:ln>
          <a:effectLst>
            <a:outerShdw blurRad="190500" algn="tl" rotWithShape="0">
              <a:srgbClr val="000000">
                <a:alpha val="70000"/>
              </a:srgbClr>
            </a:outerShdw>
          </a:effectLst>
        </p:spPr>
      </p:pic>
      <p:pic>
        <p:nvPicPr>
          <p:cNvPr id="21" name="Picture 20"/>
          <p:cNvPicPr>
            <a:picLocks noChangeAspect="1"/>
          </p:cNvPicPr>
          <p:nvPr/>
        </p:nvPicPr>
        <p:blipFill rotWithShape="1">
          <a:blip r:embed="rId4"/>
          <a:srcRect l="30779" r="30779" b="7546"/>
          <a:stretch/>
        </p:blipFill>
        <p:spPr>
          <a:xfrm>
            <a:off x="6925696" y="3727174"/>
            <a:ext cx="1792078" cy="1644950"/>
          </a:xfrm>
          <a:prstGeom prst="rect">
            <a:avLst/>
          </a:prstGeom>
          <a:ln>
            <a:noFill/>
          </a:ln>
          <a:effectLst>
            <a:outerShdw blurRad="190500" algn="tl" rotWithShape="0">
              <a:srgbClr val="000000">
                <a:alpha val="70000"/>
              </a:srgbClr>
            </a:outerShdw>
          </a:effectLst>
        </p:spPr>
      </p:pic>
      <p:sp>
        <p:nvSpPr>
          <p:cNvPr id="22" name="Equal 21"/>
          <p:cNvSpPr/>
          <p:nvPr/>
        </p:nvSpPr>
        <p:spPr>
          <a:xfrm>
            <a:off x="6027944" y="4313885"/>
            <a:ext cx="471528" cy="471528"/>
          </a:xfrm>
          <a:prstGeom prst="math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1011092" y="3315322"/>
            <a:ext cx="663771" cy="369332"/>
          </a:xfrm>
          <a:prstGeom prst="rect">
            <a:avLst/>
          </a:prstGeom>
          <a:noFill/>
        </p:spPr>
        <p:txBody>
          <a:bodyPr wrap="none" rtlCol="0">
            <a:spAutoFit/>
          </a:bodyPr>
          <a:lstStyle/>
          <a:p>
            <a:r>
              <a:rPr lang="en-US"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Prior</a:t>
            </a:r>
            <a:endParaRPr lang="en-US"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4" name="TextBox 23"/>
          <p:cNvSpPr txBox="1"/>
          <p:nvPr/>
        </p:nvSpPr>
        <p:spPr>
          <a:xfrm>
            <a:off x="3574774" y="3315322"/>
            <a:ext cx="1994457" cy="369332"/>
          </a:xfrm>
          <a:prstGeom prst="rect">
            <a:avLst/>
          </a:prstGeom>
          <a:noFill/>
        </p:spPr>
        <p:txBody>
          <a:bodyPr wrap="none" rtlCol="0">
            <a:spAutoFit/>
          </a:bodyPr>
          <a:lstStyle/>
          <a:p>
            <a:pPr algn="ctr"/>
            <a:r>
              <a:rPr lang="en-US"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Likelihood of data</a:t>
            </a:r>
            <a:endParaRPr lang="en-US"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5" name="TextBox 24"/>
          <p:cNvSpPr txBox="1"/>
          <p:nvPr/>
        </p:nvSpPr>
        <p:spPr>
          <a:xfrm>
            <a:off x="7277454" y="3315322"/>
            <a:ext cx="1088568" cy="369332"/>
          </a:xfrm>
          <a:prstGeom prst="rect">
            <a:avLst/>
          </a:prstGeom>
          <a:noFill/>
        </p:spPr>
        <p:txBody>
          <a:bodyPr wrap="none" rtlCol="0">
            <a:spAutoFit/>
          </a:bodyPr>
          <a:lstStyle/>
          <a:p>
            <a:pPr algn="ctr"/>
            <a:r>
              <a:rPr lang="en-US"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Posterior</a:t>
            </a:r>
            <a:endParaRPr lang="en-US"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3798026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341312" indent="-334963"/>
            <a:r>
              <a:rPr lang="en-US" altLang="en-US" sz="2400" cap="none" dirty="0" smtClean="0"/>
              <a:t>Bayesian </a:t>
            </a:r>
            <a:r>
              <a:rPr lang="en-US" altLang="en-US" sz="2400" cap="none" dirty="0" smtClean="0">
                <a:sym typeface="Wingdings" panose="05000000000000000000" pitchFamily="2" charset="2"/>
              </a:rPr>
              <a:t> </a:t>
            </a:r>
            <a:r>
              <a:rPr lang="en-US" altLang="en-US" sz="2400" cap="none" dirty="0" smtClean="0"/>
              <a:t>statistical inference </a:t>
            </a:r>
            <a:r>
              <a:rPr lang="en-US" altLang="en-US" sz="2400" cap="none" dirty="0"/>
              <a:t>as </a:t>
            </a:r>
            <a:r>
              <a:rPr lang="en-US" altLang="en-US" sz="2400" b="1" i="1" cap="none" dirty="0" smtClean="0">
                <a:solidFill>
                  <a:schemeClr val="tx2"/>
                </a:solidFill>
              </a:rPr>
              <a:t>active interpretation</a:t>
            </a:r>
            <a:endParaRPr lang="en-US" altLang="en-US" sz="2400" cap="none" dirty="0" smtClean="0"/>
          </a:p>
          <a:p>
            <a:pPr marL="739775" lvl="1" indent="-334963"/>
            <a:r>
              <a:rPr lang="en-US" altLang="en-US" sz="2000" cap="none" dirty="0"/>
              <a:t>S</a:t>
            </a:r>
            <a:r>
              <a:rPr lang="en-US" altLang="en-US" sz="2000" cap="none" dirty="0" smtClean="0"/>
              <a:t>tart with beliefs about the world </a:t>
            </a:r>
            <a:r>
              <a:rPr lang="en-US" altLang="en-US" sz="2000" cap="none" dirty="0" smtClean="0">
                <a:sym typeface="Wingdings" panose="05000000000000000000" pitchFamily="2" charset="2"/>
              </a:rPr>
              <a:t> </a:t>
            </a:r>
            <a:r>
              <a:rPr lang="en-US" altLang="en-US" sz="2000" cap="none" dirty="0" smtClean="0"/>
              <a:t>update beliefs based on evidence</a:t>
            </a:r>
            <a:endParaRPr lang="en-US" altLang="en-US" sz="2000" cap="none" dirty="0"/>
          </a:p>
        </p:txBody>
      </p:sp>
      <p:sp>
        <p:nvSpPr>
          <p:cNvPr id="5"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Frequentist vs. Bayesian Inference</a:t>
            </a:r>
          </a:p>
        </p:txBody>
      </p:sp>
      <p:grpSp>
        <p:nvGrpSpPr>
          <p:cNvPr id="17" name="Group 16"/>
          <p:cNvGrpSpPr/>
          <p:nvPr/>
        </p:nvGrpSpPr>
        <p:grpSpPr>
          <a:xfrm>
            <a:off x="6421411" y="2264691"/>
            <a:ext cx="2541080" cy="2573365"/>
            <a:chOff x="6312925" y="4347706"/>
            <a:chExt cx="2541080" cy="2573365"/>
          </a:xfrm>
        </p:grpSpPr>
        <p:sp>
          <p:nvSpPr>
            <p:cNvPr id="18" name="TextBox 17"/>
            <p:cNvSpPr txBox="1"/>
            <p:nvPr/>
          </p:nvSpPr>
          <p:spPr>
            <a:xfrm>
              <a:off x="6312925" y="5966964"/>
              <a:ext cx="2541080" cy="954107"/>
            </a:xfrm>
            <a:prstGeom prst="rect">
              <a:avLst/>
            </a:prstGeom>
            <a:noFill/>
          </p:spPr>
          <p:txBody>
            <a:bodyPr wrap="none" rtlCol="0">
              <a:spAutoFit/>
            </a:bodyPr>
            <a:lstStyle/>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Ok...it could be that</a:t>
              </a:r>
              <a:b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the sky is really red </a:t>
              </a:r>
              <a:b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and is covered up </a:t>
              </a:r>
              <a:r>
                <a:rPr lang="en-US" sz="14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23hrs/day</a:t>
              </a: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p>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but seems unlikely</a:t>
              </a:r>
            </a:p>
          </p:txBody>
        </p:sp>
        <p:pic>
          <p:nvPicPr>
            <p:cNvPr id="19" name="Picture 18" descr="https://encrypted-tbn2.gstatic.com/images?q=tbn:ANd9GcTKEOQJ5bRz5cGbu-BmU7NT_rNOyV6MZDRTTOI4cpyHltZfN7W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347706"/>
              <a:ext cx="2212892" cy="14752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4038600" y="2264691"/>
            <a:ext cx="2232614" cy="2788809"/>
            <a:chOff x="4038600" y="4347706"/>
            <a:chExt cx="2232614" cy="2788809"/>
          </a:xfrm>
        </p:grpSpPr>
        <p:pic>
          <p:nvPicPr>
            <p:cNvPr id="21" name="Picture 2" descr="http://images.sciencedaily.com/2007/11/071108135522-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4347706"/>
              <a:ext cx="2232614" cy="14752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181032" y="5966964"/>
              <a:ext cx="1832553" cy="1169551"/>
            </a:xfrm>
            <a:prstGeom prst="rect">
              <a:avLst/>
            </a:prstGeom>
            <a:noFill/>
          </p:spPr>
          <p:txBody>
            <a:bodyPr wrap="none" rtlCol="0">
              <a:spAutoFit/>
            </a:bodyPr>
            <a:lstStyle/>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I’ve noticed that the </a:t>
              </a:r>
              <a:b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sky is red for roughly</a:t>
              </a:r>
              <a:b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 hour of the day </a:t>
              </a:r>
              <a:b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b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(sunrise/sunset); </a:t>
              </a:r>
            </a:p>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1/24 = 4.2% of day</a:t>
              </a:r>
            </a:p>
          </p:txBody>
        </p:sp>
      </p:grpSp>
      <p:grpSp>
        <p:nvGrpSpPr>
          <p:cNvPr id="23" name="Group 22"/>
          <p:cNvGrpSpPr/>
          <p:nvPr/>
        </p:nvGrpSpPr>
        <p:grpSpPr>
          <a:xfrm>
            <a:off x="353878" y="1978036"/>
            <a:ext cx="3303722" cy="2895569"/>
            <a:chOff x="353878" y="3048001"/>
            <a:chExt cx="3303722" cy="2895569"/>
          </a:xfrm>
        </p:grpSpPr>
        <p:pic>
          <p:nvPicPr>
            <p:cNvPr id="24" name="Picture 8" descr="http://www.algemeiner.com/wp-content/uploads/2012/12/scientist2.jpg"/>
            <p:cNvPicPr>
              <a:picLocks noChangeAspect="1" noChangeArrowheads="1"/>
            </p:cNvPicPr>
            <p:nvPr/>
          </p:nvPicPr>
          <p:blipFill rotWithShape="1">
            <a:blip r:embed="rId4">
              <a:extLst>
                <a:ext uri="{28A0092B-C50C-407E-A947-70E740481C1C}">
                  <a14:useLocalDpi xmlns:a14="http://schemas.microsoft.com/office/drawing/2010/main" val="0"/>
                </a:ext>
              </a:extLst>
            </a:blip>
            <a:srcRect t="7516" b="7516"/>
            <a:stretch/>
          </p:blipFill>
          <p:spPr bwMode="auto">
            <a:xfrm>
              <a:off x="645440" y="4495800"/>
              <a:ext cx="2021559" cy="14477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Cloud Callout 24"/>
            <p:cNvSpPr/>
            <p:nvPr/>
          </p:nvSpPr>
          <p:spPr bwMode="auto">
            <a:xfrm>
              <a:off x="353878" y="3048001"/>
              <a:ext cx="3303722" cy="1246944"/>
            </a:xfrm>
            <a:prstGeom prst="cloudCallout">
              <a:avLst>
                <a:gd name="adj1" fmla="val -5095"/>
                <a:gd name="adj2" fmla="val 91087"/>
              </a:avLst>
            </a:prstGeom>
            <a:solidFill>
              <a:schemeClr val="bg1"/>
            </a:solidFill>
            <a:ln w="38100" cap="flat" cmpd="sng" algn="ctr">
              <a:solidFill>
                <a:schemeClr val="tx2"/>
              </a:solid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“I believe the sky is red.”</a:t>
              </a:r>
            </a:p>
            <a:p>
              <a:pPr algn="ctr"/>
              <a:r>
                <a:rPr lang="en-US" sz="1400"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H: There’s a 5% chance that the sky is red</a:t>
              </a:r>
            </a:p>
          </p:txBody>
        </p:sp>
      </p:grpSp>
      <p:sp>
        <p:nvSpPr>
          <p:cNvPr id="26" name="Right Arrow 25"/>
          <p:cNvSpPr/>
          <p:nvPr/>
        </p:nvSpPr>
        <p:spPr bwMode="auto">
          <a:xfrm>
            <a:off x="6119021" y="2979521"/>
            <a:ext cx="891379" cy="522514"/>
          </a:xfrm>
          <a:prstGeom prst="rightArrow">
            <a:avLst/>
          </a:prstGeom>
          <a:solidFill>
            <a:schemeClr val="accent1"/>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7" name="Right Arrow 26"/>
          <p:cNvSpPr/>
          <p:nvPr/>
        </p:nvSpPr>
        <p:spPr bwMode="auto">
          <a:xfrm>
            <a:off x="3554810" y="2979521"/>
            <a:ext cx="891379" cy="522514"/>
          </a:xfrm>
          <a:prstGeom prst="rightArrow">
            <a:avLst/>
          </a:prstGeom>
          <a:solidFill>
            <a:schemeClr val="accent1"/>
          </a:solidFill>
          <a:ln w="381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52023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F74637-C62E-44D3-BB37-DA658278D62E}" type="slidenum">
              <a:rPr lang="en-US" smtClean="0"/>
              <a:t>40</a:t>
            </a:fld>
            <a:endParaRPr lang="en-US"/>
          </a:p>
        </p:txBody>
      </p:sp>
      <p:sp>
        <p:nvSpPr>
          <p:cNvPr id="3" name="Content Placeholder 2"/>
          <p:cNvSpPr>
            <a:spLocks noGrp="1"/>
          </p:cNvSpPr>
          <p:nvPr>
            <p:ph idx="1"/>
          </p:nvPr>
        </p:nvSpPr>
        <p:spPr/>
        <p:txBody>
          <a:bodyPr anchor="ctr"/>
          <a:lstStyle/>
          <a:p>
            <a:pPr marL="0" indent="0" algn="ctr">
              <a:buNone/>
            </a:pPr>
            <a:r>
              <a:rPr lang="en-US" sz="8800" b="1" cap="small" dirty="0">
                <a:solidFill>
                  <a:schemeClr val="accent6"/>
                </a:solidFill>
              </a:rPr>
              <a:t>Thank You!</a:t>
            </a:r>
          </a:p>
          <a:p>
            <a:pPr marL="0" indent="0" algn="ctr">
              <a:buNone/>
            </a:pPr>
            <a:endParaRPr lang="en-US" b="1" dirty="0">
              <a:solidFill>
                <a:schemeClr val="accent3"/>
              </a:solidFill>
            </a:endParaRPr>
          </a:p>
          <a:p>
            <a:pPr marL="0" indent="0" algn="ctr">
              <a:buNone/>
            </a:pPr>
            <a:r>
              <a:rPr lang="en-US" b="1" dirty="0" smtClean="0">
                <a:solidFill>
                  <a:schemeClr val="accent5"/>
                </a:solidFill>
              </a:rPr>
              <a:t>James A. Grand</a:t>
            </a:r>
          </a:p>
          <a:p>
            <a:pPr marL="0" indent="0" algn="ctr">
              <a:buNone/>
            </a:pPr>
            <a:r>
              <a:rPr lang="en-US" b="1" u="sng" dirty="0" smtClean="0">
                <a:solidFill>
                  <a:schemeClr val="accent5"/>
                </a:solidFill>
              </a:rPr>
              <a:t>e-mail</a:t>
            </a:r>
            <a:r>
              <a:rPr lang="en-US" b="1" dirty="0" smtClean="0">
                <a:solidFill>
                  <a:schemeClr val="accent5"/>
                </a:solidFill>
              </a:rPr>
              <a:t>: </a:t>
            </a:r>
            <a:r>
              <a:rPr lang="en-US" b="1" dirty="0" smtClean="0">
                <a:solidFill>
                  <a:schemeClr val="accent5"/>
                </a:solidFill>
                <a:hlinkClick r:id="rId2"/>
              </a:rPr>
              <a:t>grandjam@umd.edu</a:t>
            </a:r>
            <a:endParaRPr lang="en-US" b="1" dirty="0" smtClean="0">
              <a:solidFill>
                <a:schemeClr val="accent5"/>
              </a:solidFill>
            </a:endParaRPr>
          </a:p>
          <a:p>
            <a:pPr marL="0" indent="0" algn="ctr">
              <a:buNone/>
            </a:pPr>
            <a:r>
              <a:rPr lang="en-US" sz="2400" b="1" dirty="0">
                <a:solidFill>
                  <a:schemeClr val="accent5"/>
                </a:solidFill>
                <a:hlinkClick r:id="rId3"/>
              </a:rPr>
              <a:t>https://</a:t>
            </a:r>
            <a:r>
              <a:rPr lang="en-US" sz="2400" b="1" dirty="0" smtClean="0">
                <a:solidFill>
                  <a:schemeClr val="accent5"/>
                </a:solidFill>
                <a:hlinkClick r:id="rId3"/>
              </a:rPr>
              <a:t>github.com/grandjam/bayesianTutorial</a:t>
            </a:r>
            <a:r>
              <a:rPr lang="en-US" sz="2400" b="1" dirty="0" smtClean="0">
                <a:solidFill>
                  <a:schemeClr val="accent5"/>
                </a:solidFill>
              </a:rPr>
              <a:t> </a:t>
            </a:r>
          </a:p>
          <a:p>
            <a:pPr marL="0" indent="0" algn="ctr">
              <a:buNone/>
            </a:pPr>
            <a:endParaRPr lang="en-US" sz="2400" b="1" dirty="0">
              <a:solidFill>
                <a:schemeClr val="accent5"/>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6705" y="5145026"/>
            <a:ext cx="2344448" cy="422690"/>
          </a:xfrm>
          <a:prstGeom prst="rect">
            <a:avLst/>
          </a:prstGeom>
        </p:spPr>
      </p:pic>
    </p:spTree>
    <p:extLst>
      <p:ext uri="{BB962C8B-B14F-4D97-AF65-F5344CB8AC3E}">
        <p14:creationId xmlns:p14="http://schemas.microsoft.com/office/powerpoint/2010/main" val="1575744155"/>
      </p:ext>
    </p:extLst>
  </p:cSld>
  <p:clrMapOvr>
    <a:masterClrMapping/>
  </p:clrMapOvr>
  <p:transition spd="med" advClick="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sz="2200" cap="none" dirty="0" smtClean="0"/>
              <a:t>Probabilistic model for the </a:t>
            </a:r>
            <a:r>
              <a:rPr lang="en-US" altLang="en-US" sz="2200" cap="none" dirty="0"/>
              <a:t>question:</a:t>
            </a:r>
            <a:br>
              <a:rPr lang="en-US" altLang="en-US" sz="2200" cap="none" dirty="0"/>
            </a:br>
            <a:r>
              <a:rPr lang="en-US" altLang="en-US" sz="1500" cap="none" dirty="0"/>
              <a:t/>
            </a:r>
            <a:br>
              <a:rPr lang="en-US" altLang="en-US" sz="1500" cap="none" dirty="0"/>
            </a:br>
            <a:r>
              <a:rPr lang="en-US" altLang="en-US" sz="2200" cap="none" dirty="0">
                <a:solidFill>
                  <a:schemeClr val="tx2"/>
                </a:solidFill>
              </a:rPr>
              <a:t>“How can we infer the likelihood of a future event </a:t>
            </a:r>
            <a:r>
              <a:rPr lang="en-US" altLang="en-US" sz="2200" cap="none" dirty="0" smtClean="0">
                <a:solidFill>
                  <a:schemeClr val="tx2"/>
                </a:solidFill>
              </a:rPr>
              <a:t/>
            </a:r>
            <a:br>
              <a:rPr lang="en-US" altLang="en-US" sz="2200" cap="none" dirty="0" smtClean="0">
                <a:solidFill>
                  <a:schemeClr val="tx2"/>
                </a:solidFill>
              </a:rPr>
            </a:br>
            <a:r>
              <a:rPr lang="en-US" altLang="en-US" sz="2200" cap="none" dirty="0" smtClean="0">
                <a:solidFill>
                  <a:schemeClr val="tx2"/>
                </a:solidFill>
              </a:rPr>
              <a:t>based on </a:t>
            </a:r>
            <a:r>
              <a:rPr lang="en-US" altLang="en-US" sz="2200" cap="none" dirty="0">
                <a:solidFill>
                  <a:schemeClr val="tx2"/>
                </a:solidFill>
              </a:rPr>
              <a:t>what we know about past occurrences of </a:t>
            </a:r>
            <a:r>
              <a:rPr lang="en-US" altLang="en-US" sz="2200" cap="none" dirty="0" smtClean="0">
                <a:solidFill>
                  <a:schemeClr val="tx2"/>
                </a:solidFill>
              </a:rPr>
              <a:t/>
            </a:r>
            <a:br>
              <a:rPr lang="en-US" altLang="en-US" sz="2200" cap="none" dirty="0" smtClean="0">
                <a:solidFill>
                  <a:schemeClr val="tx2"/>
                </a:solidFill>
              </a:rPr>
            </a:br>
            <a:r>
              <a:rPr lang="en-US" altLang="en-US" sz="2200" cap="none" dirty="0" smtClean="0">
                <a:solidFill>
                  <a:schemeClr val="tx2"/>
                </a:solidFill>
              </a:rPr>
              <a:t>that </a:t>
            </a:r>
            <a:r>
              <a:rPr lang="en-US" altLang="en-US" sz="2200" cap="none" dirty="0">
                <a:solidFill>
                  <a:schemeClr val="tx2"/>
                </a:solidFill>
              </a:rPr>
              <a:t>event</a:t>
            </a:r>
            <a:r>
              <a:rPr lang="en-US" altLang="en-US" sz="2200" cap="none" dirty="0" smtClean="0">
                <a:solidFill>
                  <a:schemeClr val="tx2"/>
                </a:solidFill>
              </a:rPr>
              <a:t>?”</a:t>
            </a:r>
            <a:endParaRPr lang="en-US" altLang="en-US" sz="2200" cap="none" dirty="0">
              <a:solidFill>
                <a:schemeClr val="tx2"/>
              </a:solidFill>
            </a:endParaRP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 Theorem</a:t>
            </a:r>
          </a:p>
        </p:txBody>
      </p:sp>
      <p:grpSp>
        <p:nvGrpSpPr>
          <p:cNvPr id="4" name="Group 6"/>
          <p:cNvGrpSpPr>
            <a:grpSpLocks/>
          </p:cNvGrpSpPr>
          <p:nvPr/>
        </p:nvGrpSpPr>
        <p:grpSpPr bwMode="auto">
          <a:xfrm>
            <a:off x="7575144" y="165157"/>
            <a:ext cx="1328170" cy="1654182"/>
            <a:chOff x="4590" y="753"/>
            <a:chExt cx="828" cy="1097"/>
          </a:xfrm>
        </p:grpSpPr>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 y="753"/>
              <a:ext cx="828" cy="8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5"/>
            <p:cNvSpPr txBox="1">
              <a:spLocks noChangeArrowheads="1"/>
            </p:cNvSpPr>
            <p:nvPr/>
          </p:nvSpPr>
          <p:spPr bwMode="auto">
            <a:xfrm>
              <a:off x="4604" y="1674"/>
              <a:ext cx="801"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cap="small" dirty="0">
                  <a:latin typeface="Malgun Gothic" panose="020B0503020000020004" pitchFamily="34" charset="-127"/>
                  <a:ea typeface="Malgun Gothic" panose="020B0503020000020004" pitchFamily="34" charset="-127"/>
                </a:rPr>
                <a:t>Thomas Bayes</a:t>
              </a:r>
            </a:p>
          </p:txBody>
        </p:sp>
      </p:grpSp>
      <p:sp>
        <p:nvSpPr>
          <p:cNvPr id="7" name="Text Box 31"/>
          <p:cNvSpPr txBox="1">
            <a:spLocks noChangeArrowheads="1"/>
          </p:cNvSpPr>
          <p:nvPr/>
        </p:nvSpPr>
        <p:spPr bwMode="auto">
          <a:xfrm>
            <a:off x="2798763" y="2004829"/>
            <a:ext cx="323084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You polled 30 people outside the theater for their ratings. Based on your observations, what are the chances you think the next </a:t>
            </a:r>
            <a:r>
              <a:rPr lang="en-US" alt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person </a:t>
            </a:r>
            <a:r>
              <a:rPr lang="en-US" alt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you ask will rate it 5 stars?</a:t>
            </a:r>
            <a:endParaRPr lang="en-US" alt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8" name="Text Box 32"/>
          <p:cNvSpPr txBox="1">
            <a:spLocks noChangeArrowheads="1"/>
          </p:cNvSpPr>
          <p:nvPr/>
        </p:nvSpPr>
        <p:spPr bwMode="auto">
          <a:xfrm>
            <a:off x="2808289" y="4051955"/>
            <a:ext cx="322132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Suppose you </a:t>
            </a:r>
            <a:r>
              <a:rPr lang="en-US" alt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find </a:t>
            </a:r>
            <a:r>
              <a:rPr lang="en-US" alt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out that </a:t>
            </a:r>
            <a:r>
              <a:rPr lang="en-US" alt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90% of movie-goers in a national poll gave the movie a 5-star rating. Would </a:t>
            </a:r>
            <a:r>
              <a:rPr lang="en-US" alt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you change your guess?</a:t>
            </a:r>
          </a:p>
        </p:txBody>
      </p:sp>
      <p:pic>
        <p:nvPicPr>
          <p:cNvPr id="11" name="Picture 10"/>
          <p:cNvPicPr>
            <a:picLocks noChangeAspect="1"/>
          </p:cNvPicPr>
          <p:nvPr/>
        </p:nvPicPr>
        <p:blipFill>
          <a:blip r:embed="rId3"/>
          <a:stretch>
            <a:fillRect/>
          </a:stretch>
        </p:blipFill>
        <p:spPr>
          <a:xfrm>
            <a:off x="434217" y="2106929"/>
            <a:ext cx="2219048" cy="3304451"/>
          </a:xfrm>
          <a:prstGeom prst="rect">
            <a:avLst/>
          </a:prstGeom>
          <a:ln>
            <a:noFill/>
          </a:ln>
          <a:effectLst>
            <a:outerShdw blurRad="190500" algn="tl" rotWithShape="0">
              <a:srgbClr val="000000">
                <a:alpha val="70000"/>
              </a:srgbClr>
            </a:outerShdw>
          </a:effectLst>
        </p:spPr>
      </p:pic>
      <p:graphicFrame>
        <p:nvGraphicFramePr>
          <p:cNvPr id="12" name="Chart 11"/>
          <p:cNvGraphicFramePr/>
          <p:nvPr>
            <p:extLst>
              <p:ext uri="{D42A27DB-BD31-4B8C-83A1-F6EECF244321}">
                <p14:modId xmlns:p14="http://schemas.microsoft.com/office/powerpoint/2010/main" val="1515349102"/>
              </p:ext>
            </p:extLst>
          </p:nvPr>
        </p:nvGraphicFramePr>
        <p:xfrm>
          <a:off x="6175744" y="2004830"/>
          <a:ext cx="2798800" cy="186163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p:cNvGraphicFramePr/>
          <p:nvPr>
            <p:extLst>
              <p:ext uri="{D42A27DB-BD31-4B8C-83A1-F6EECF244321}">
                <p14:modId xmlns:p14="http://schemas.microsoft.com/office/powerpoint/2010/main" val="3953015956"/>
              </p:ext>
            </p:extLst>
          </p:nvPr>
        </p:nvGraphicFramePr>
        <p:xfrm>
          <a:off x="6158695" y="4051955"/>
          <a:ext cx="2798800" cy="18616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01340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Graphic spid="12" grpId="0">
        <p:bldAsOne/>
      </p:bldGraphic>
      <p:bldGraphic spid="1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5652" y="1441841"/>
            <a:ext cx="8812696" cy="2495550"/>
          </a:xfrm>
        </p:spPr>
        <p:txBody>
          <a:bodyPr>
            <a:normAutofit/>
          </a:bodyPr>
          <a:lstStyle/>
          <a:p>
            <a:r>
              <a:rPr lang="en-US" sz="2000" cap="none" dirty="0" smtClean="0"/>
              <a:t>Logic of Bayesian inference:</a:t>
            </a:r>
            <a:endParaRPr lang="en-US" sz="2000" cap="none" dirty="0"/>
          </a:p>
          <a:p>
            <a:pPr lvl="1"/>
            <a:r>
              <a:rPr lang="en-US" sz="1800" b="1" u="sng" cap="none" dirty="0" smtClean="0">
                <a:solidFill>
                  <a:schemeClr val="tx2"/>
                </a:solidFill>
              </a:rPr>
              <a:t>We have </a:t>
            </a:r>
            <a:r>
              <a:rPr lang="en-US" sz="1800" b="1" u="sng" cap="none" dirty="0">
                <a:solidFill>
                  <a:schemeClr val="tx2"/>
                </a:solidFill>
              </a:rPr>
              <a:t>beliefs</a:t>
            </a:r>
            <a:r>
              <a:rPr lang="en-US" sz="1800" cap="none" dirty="0"/>
              <a:t> </a:t>
            </a:r>
            <a:r>
              <a:rPr lang="en-US" sz="1800" cap="none" dirty="0">
                <a:sym typeface="Wingdings" panose="05000000000000000000" pitchFamily="2" charset="2"/>
              </a:rPr>
              <a:t> </a:t>
            </a:r>
            <a:r>
              <a:rPr lang="en-US" sz="1800" b="1" cap="none" dirty="0">
                <a:solidFill>
                  <a:schemeClr val="accent6"/>
                </a:solidFill>
                <a:sym typeface="Wingdings" panose="05000000000000000000" pitchFamily="2" charset="2"/>
              </a:rPr>
              <a:t>prior</a:t>
            </a:r>
            <a:r>
              <a:rPr lang="en-US" sz="1800" cap="none" dirty="0">
                <a:sym typeface="Wingdings" panose="05000000000000000000" pitchFamily="2" charset="2"/>
              </a:rPr>
              <a:t> probability/degree of belief </a:t>
            </a:r>
            <a:r>
              <a:rPr lang="en-US" sz="1800" cap="none" dirty="0" smtClean="0">
                <a:sym typeface="Wingdings" panose="05000000000000000000" pitchFamily="2" charset="2"/>
              </a:rPr>
              <a:t>in parameter [</a:t>
            </a:r>
            <a:r>
              <a:rPr lang="en-US" sz="1800"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p(</a:t>
            </a:r>
            <a:r>
              <a:rPr lang="el-GR" sz="1800"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θ</a:t>
            </a:r>
            <a:r>
              <a:rPr lang="en-US" sz="1800"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a:t>
            </a:r>
            <a:r>
              <a:rPr lang="en-US" sz="1800" cap="none" dirty="0" smtClean="0">
                <a:sym typeface="Wingdings" panose="05000000000000000000" pitchFamily="2" charset="2"/>
              </a:rPr>
              <a:t>]</a:t>
            </a:r>
            <a:endParaRPr lang="en-US" sz="1800" cap="none" dirty="0">
              <a:sym typeface="Wingdings" panose="05000000000000000000" pitchFamily="2" charset="2"/>
            </a:endParaRPr>
          </a:p>
          <a:p>
            <a:pPr lvl="1"/>
            <a:r>
              <a:rPr lang="en-US" sz="1800" b="1" u="sng" cap="none" dirty="0" smtClean="0">
                <a:solidFill>
                  <a:schemeClr val="tx2"/>
                </a:solidFill>
                <a:sym typeface="Wingdings" panose="05000000000000000000" pitchFamily="2" charset="2"/>
              </a:rPr>
              <a:t>We observe stuff</a:t>
            </a:r>
            <a:r>
              <a:rPr lang="en-US" sz="1800" cap="none" dirty="0" smtClean="0">
                <a:sym typeface="Wingdings" panose="05000000000000000000" pitchFamily="2" charset="2"/>
              </a:rPr>
              <a:t> </a:t>
            </a:r>
            <a:r>
              <a:rPr lang="en-US" sz="1800" cap="none" dirty="0">
                <a:sym typeface="Wingdings" panose="05000000000000000000" pitchFamily="2" charset="2"/>
              </a:rPr>
              <a:t> </a:t>
            </a:r>
            <a:r>
              <a:rPr lang="en-US" sz="1800" b="1" cap="none" dirty="0">
                <a:solidFill>
                  <a:schemeClr val="accent6"/>
                </a:solidFill>
                <a:sym typeface="Wingdings" panose="05000000000000000000" pitchFamily="2" charset="2"/>
              </a:rPr>
              <a:t>likelihood</a:t>
            </a:r>
            <a:r>
              <a:rPr lang="en-US" sz="1800" cap="none" dirty="0">
                <a:sym typeface="Wingdings" panose="05000000000000000000" pitchFamily="2" charset="2"/>
              </a:rPr>
              <a:t> </a:t>
            </a:r>
            <a:r>
              <a:rPr lang="en-US" sz="1800" cap="none" dirty="0" smtClean="0">
                <a:sym typeface="Wingdings" panose="05000000000000000000" pitchFamily="2" charset="2"/>
              </a:rPr>
              <a:t>of data given possible parameter values [</a:t>
            </a:r>
            <a:r>
              <a:rPr lang="en-US" sz="1800"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p(D|</a:t>
            </a:r>
            <a:r>
              <a:rPr lang="el-GR" sz="1800"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θ</a:t>
            </a:r>
            <a:r>
              <a:rPr lang="en-US" sz="1800"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a:t>
            </a:r>
            <a:r>
              <a:rPr lang="en-US" sz="1800" cap="none" dirty="0" smtClean="0">
                <a:sym typeface="Wingdings" panose="05000000000000000000" pitchFamily="2" charset="2"/>
              </a:rPr>
              <a:t>]</a:t>
            </a:r>
            <a:endParaRPr lang="en-US" sz="1800" cap="none" dirty="0">
              <a:sym typeface="Wingdings" panose="05000000000000000000" pitchFamily="2" charset="2"/>
            </a:endParaRPr>
          </a:p>
          <a:p>
            <a:pPr lvl="1"/>
            <a:r>
              <a:rPr lang="en-US" sz="1800" b="1" u="sng" cap="none" dirty="0" smtClean="0">
                <a:solidFill>
                  <a:schemeClr val="tx2"/>
                </a:solidFill>
                <a:sym typeface="Wingdings" panose="05000000000000000000" pitchFamily="2" charset="2"/>
              </a:rPr>
              <a:t>We (re)evaluate </a:t>
            </a:r>
            <a:r>
              <a:rPr lang="en-US" sz="1800" b="1" u="sng" cap="none" dirty="0">
                <a:solidFill>
                  <a:schemeClr val="tx2"/>
                </a:solidFill>
                <a:sym typeface="Wingdings" panose="05000000000000000000" pitchFamily="2" charset="2"/>
              </a:rPr>
              <a:t>beliefs in light of data</a:t>
            </a:r>
            <a:r>
              <a:rPr lang="en-US" sz="1800" cap="none" dirty="0">
                <a:sym typeface="Wingdings" panose="05000000000000000000" pitchFamily="2" charset="2"/>
              </a:rPr>
              <a:t> </a:t>
            </a:r>
            <a:r>
              <a:rPr lang="en-US" sz="1800" b="1" cap="none" dirty="0">
                <a:solidFill>
                  <a:schemeClr val="accent6"/>
                </a:solidFill>
                <a:sym typeface="Wingdings" panose="05000000000000000000" pitchFamily="2" charset="2"/>
              </a:rPr>
              <a:t>posterior</a:t>
            </a:r>
            <a:r>
              <a:rPr lang="en-US" sz="1800" cap="none" dirty="0">
                <a:sym typeface="Wingdings" panose="05000000000000000000" pitchFamily="2" charset="2"/>
              </a:rPr>
              <a:t> probability/degree of belief in </a:t>
            </a:r>
            <a:r>
              <a:rPr lang="en-US" sz="1800" cap="none" dirty="0" smtClean="0">
                <a:sym typeface="Wingdings" panose="05000000000000000000" pitchFamily="2" charset="2"/>
              </a:rPr>
              <a:t>parameter based on observed </a:t>
            </a:r>
            <a:r>
              <a:rPr lang="en-US" sz="1800" cap="none" dirty="0">
                <a:sym typeface="Wingdings" panose="05000000000000000000" pitchFamily="2" charset="2"/>
              </a:rPr>
              <a:t>data </a:t>
            </a:r>
            <a:r>
              <a:rPr lang="en-US" sz="1800" cap="none" dirty="0" smtClean="0">
                <a:sym typeface="Wingdings" panose="05000000000000000000" pitchFamily="2" charset="2"/>
              </a:rPr>
              <a:t>[</a:t>
            </a:r>
            <a:r>
              <a:rPr lang="en-US" sz="1800"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p(</a:t>
            </a:r>
            <a:r>
              <a:rPr lang="el-GR" sz="1800"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θ</a:t>
            </a:r>
            <a:r>
              <a:rPr lang="en-US" sz="1800" cap="none" dirty="0"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a:t>|D)</a:t>
            </a:r>
            <a:r>
              <a:rPr lang="en-US" sz="1800" cap="none" dirty="0" smtClean="0">
                <a:sym typeface="Wingdings" panose="05000000000000000000" pitchFamily="2" charset="2"/>
              </a:rPr>
              <a:t>]</a:t>
            </a: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 Theorem</a:t>
            </a:r>
          </a:p>
        </p:txBody>
      </p:sp>
      <p:sp>
        <p:nvSpPr>
          <p:cNvPr id="8" name="Multiply 7"/>
          <p:cNvSpPr/>
          <p:nvPr/>
        </p:nvSpPr>
        <p:spPr>
          <a:xfrm>
            <a:off x="2660500" y="4304991"/>
            <a:ext cx="489316" cy="489316"/>
          </a:xfrm>
          <a:prstGeom prst="mathMultiply">
            <a:avLst>
              <a:gd name="adj1" fmla="val 222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17" name="Group 16"/>
          <p:cNvGrpSpPr/>
          <p:nvPr/>
        </p:nvGrpSpPr>
        <p:grpSpPr>
          <a:xfrm>
            <a:off x="1455903" y="176158"/>
            <a:ext cx="7316906" cy="1043042"/>
            <a:chOff x="1455903" y="176158"/>
            <a:chExt cx="7316906" cy="1043042"/>
          </a:xfrm>
        </p:grpSpPr>
        <mc:AlternateContent xmlns:mc="http://schemas.openxmlformats.org/markup-compatibility/2006" xmlns:a14="http://schemas.microsoft.com/office/drawing/2010/main">
          <mc:Choice Requires="a14">
            <p:sp>
              <p:nvSpPr>
                <p:cNvPr id="4" name="TextBox 3"/>
                <p:cNvSpPr txBox="1"/>
                <p:nvPr/>
              </p:nvSpPr>
              <p:spPr>
                <a:xfrm>
                  <a:off x="1455903" y="176158"/>
                  <a:ext cx="4186980" cy="1043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p</m:t>
                        </m:r>
                        <m:d>
                          <m:dPr>
                            <m:ctrlPr>
                              <a:rPr lang="en-US" sz="3200" b="0" i="1" smtClean="0">
                                <a:solidFill>
                                  <a:schemeClr val="tx2"/>
                                </a:solidFill>
                                <a:latin typeface="Cambria Math" panose="02040503050406030204" pitchFamily="18" charset="0"/>
                              </a:rPr>
                            </m:ctrlPr>
                          </m:dPr>
                          <m:e>
                            <m:r>
                              <m:rPr>
                                <m:sty m:val="p"/>
                              </m:rPr>
                              <a:rPr lang="el-GR" sz="3200" b="0" i="0" smtClean="0">
                                <a:solidFill>
                                  <a:schemeClr val="tx2"/>
                                </a:solidFill>
                                <a:latin typeface="Cambria Math" panose="02040503050406030204" pitchFamily="18" charset="0"/>
                                <a:ea typeface="Cambria Math" panose="02040503050406030204" pitchFamily="18" charset="0"/>
                              </a:rPr>
                              <m:t>θ</m:t>
                            </m:r>
                          </m:e>
                          <m:e>
                            <m:r>
                              <m:rPr>
                                <m:sty m:val="p"/>
                              </m:rPr>
                              <a:rPr lang="en-US" sz="3200" b="0" i="0" smtClean="0">
                                <a:solidFill>
                                  <a:schemeClr val="tx2"/>
                                </a:solidFill>
                                <a:latin typeface="Cambria Math" panose="02040503050406030204" pitchFamily="18" charset="0"/>
                                <a:ea typeface="Cambria Math" panose="02040503050406030204" pitchFamily="18" charset="0"/>
                              </a:rPr>
                              <m:t>D</m:t>
                            </m:r>
                          </m:e>
                        </m:d>
                        <m:r>
                          <a:rPr lang="en-US" sz="3200" b="0" i="0" smtClean="0">
                            <a:solidFill>
                              <a:schemeClr val="tx2"/>
                            </a:solidFill>
                            <a:latin typeface="Cambria Math" panose="02040503050406030204" pitchFamily="18" charset="0"/>
                            <a:ea typeface="Cambria Math" panose="02040503050406030204" pitchFamily="18" charset="0"/>
                          </a:rPr>
                          <m:t>=</m:t>
                        </m:r>
                        <m:f>
                          <m:fPr>
                            <m:ctrlPr>
                              <a:rPr lang="en-US" sz="3200" b="0" i="1" smtClean="0">
                                <a:solidFill>
                                  <a:schemeClr val="tx2"/>
                                </a:solidFill>
                                <a:latin typeface="Cambria Math" panose="02040503050406030204" pitchFamily="18" charset="0"/>
                                <a:ea typeface="Cambria Math" panose="02040503050406030204" pitchFamily="18" charset="0"/>
                              </a:rPr>
                            </m:ctrlPr>
                          </m:fPr>
                          <m:num>
                            <m:r>
                              <m:rPr>
                                <m:sty m:val="p"/>
                              </m:rPr>
                              <a:rPr lang="en-US" sz="3200" i="0">
                                <a:solidFill>
                                  <a:schemeClr val="tx2"/>
                                </a:solidFill>
                                <a:latin typeface="Cambria Math" panose="02040503050406030204" pitchFamily="18" charset="0"/>
                                <a:ea typeface="Cambria Math" panose="02040503050406030204" pitchFamily="18" charset="0"/>
                              </a:rPr>
                              <m:t>p</m:t>
                            </m:r>
                            <m:d>
                              <m:dPr>
                                <m:ctrlPr>
                                  <a:rPr lang="en-US" sz="3200" i="1">
                                    <a:solidFill>
                                      <a:schemeClr val="tx2"/>
                                    </a:solidFill>
                                    <a:latin typeface="Cambria Math" panose="02040503050406030204" pitchFamily="18" charset="0"/>
                                    <a:ea typeface="Cambria Math" panose="02040503050406030204" pitchFamily="18" charset="0"/>
                                  </a:rPr>
                                </m:ctrlPr>
                              </m:dPr>
                              <m:e>
                                <m:r>
                                  <m:rPr>
                                    <m:sty m:val="p"/>
                                  </m:rPr>
                                  <a:rPr lang="en-US" sz="3200" i="0">
                                    <a:solidFill>
                                      <a:schemeClr val="tx2"/>
                                    </a:solidFill>
                                    <a:latin typeface="Cambria Math" panose="02040503050406030204" pitchFamily="18" charset="0"/>
                                    <a:ea typeface="Cambria Math" panose="02040503050406030204" pitchFamily="18" charset="0"/>
                                  </a:rPr>
                                  <m:t>D</m:t>
                                </m:r>
                              </m:e>
                              <m:e>
                                <m:r>
                                  <m:rPr>
                                    <m:sty m:val="p"/>
                                  </m:rPr>
                                  <a:rPr lang="el-GR" sz="3200" i="0">
                                    <a:solidFill>
                                      <a:schemeClr val="tx2"/>
                                    </a:solidFill>
                                    <a:latin typeface="Cambria Math" panose="02040503050406030204" pitchFamily="18" charset="0"/>
                                    <a:ea typeface="Cambria Math" panose="02040503050406030204" pitchFamily="18" charset="0"/>
                                  </a:rPr>
                                  <m:t>θ</m:t>
                                </m:r>
                              </m:e>
                            </m:d>
                            <m:r>
                              <a:rPr lang="en-US" sz="3200" b="0" i="0" smtClean="0">
                                <a:solidFill>
                                  <a:schemeClr val="tx2"/>
                                </a:solidFill>
                                <a:latin typeface="Cambria Math" panose="02040503050406030204" pitchFamily="18" charset="0"/>
                                <a:ea typeface="Cambria Math" panose="02040503050406030204" pitchFamily="18" charset="0"/>
                              </a:rPr>
                              <m:t>∗</m:t>
                            </m:r>
                            <m:r>
                              <m:rPr>
                                <m:sty m:val="p"/>
                              </m:rPr>
                              <a:rPr lang="en-US" sz="3200" i="0">
                                <a:solidFill>
                                  <a:schemeClr val="tx2"/>
                                </a:solidFill>
                                <a:latin typeface="Cambria Math" panose="02040503050406030204" pitchFamily="18" charset="0"/>
                                <a:ea typeface="Cambria Math" panose="02040503050406030204" pitchFamily="18" charset="0"/>
                              </a:rPr>
                              <m:t>p</m:t>
                            </m:r>
                            <m:r>
                              <a:rPr lang="en-US" sz="3200" i="0">
                                <a:solidFill>
                                  <a:schemeClr val="tx2"/>
                                </a:solidFill>
                                <a:latin typeface="Cambria Math" panose="02040503050406030204" pitchFamily="18" charset="0"/>
                                <a:ea typeface="Cambria Math" panose="02040503050406030204" pitchFamily="18" charset="0"/>
                              </a:rPr>
                              <m:t>(</m:t>
                            </m:r>
                            <m:r>
                              <m:rPr>
                                <m:sty m:val="p"/>
                              </m:rPr>
                              <a:rPr lang="en-US" sz="3200" i="0">
                                <a:solidFill>
                                  <a:schemeClr val="tx2"/>
                                </a:solidFill>
                                <a:latin typeface="Cambria Math" panose="02040503050406030204" pitchFamily="18" charset="0"/>
                                <a:ea typeface="Cambria Math" panose="02040503050406030204" pitchFamily="18" charset="0"/>
                              </a:rPr>
                              <m:t>θ</m:t>
                            </m:r>
                            <m:r>
                              <a:rPr lang="en-US" sz="3200" i="0">
                                <a:solidFill>
                                  <a:schemeClr val="tx2"/>
                                </a:solidFill>
                                <a:latin typeface="Cambria Math" panose="02040503050406030204" pitchFamily="18" charset="0"/>
                                <a:ea typeface="Cambria Math" panose="02040503050406030204" pitchFamily="18" charset="0"/>
                              </a:rPr>
                              <m:t>)</m:t>
                            </m:r>
                          </m:num>
                          <m:den>
                            <m:r>
                              <m:rPr>
                                <m:sty m:val="p"/>
                              </m:rPr>
                              <a:rPr lang="en-US" sz="3200" b="0" i="0" smtClean="0">
                                <a:solidFill>
                                  <a:schemeClr val="tx2"/>
                                </a:solidFill>
                                <a:latin typeface="Cambria Math" panose="02040503050406030204" pitchFamily="18" charset="0"/>
                                <a:ea typeface="Cambria Math" panose="02040503050406030204" pitchFamily="18" charset="0"/>
                              </a:rPr>
                              <m:t>p</m:t>
                            </m:r>
                            <m:r>
                              <a:rPr lang="en-US" sz="3200" b="0" i="0" smtClean="0">
                                <a:solidFill>
                                  <a:schemeClr val="tx2"/>
                                </a:solidFill>
                                <a:latin typeface="Cambria Math" panose="02040503050406030204" pitchFamily="18" charset="0"/>
                                <a:ea typeface="Cambria Math" panose="02040503050406030204" pitchFamily="18" charset="0"/>
                              </a:rPr>
                              <m:t>(</m:t>
                            </m:r>
                            <m:r>
                              <m:rPr>
                                <m:sty m:val="p"/>
                              </m:rPr>
                              <a:rPr lang="en-US" sz="3200" b="0" i="0" smtClean="0">
                                <a:solidFill>
                                  <a:schemeClr val="tx2"/>
                                </a:solidFill>
                                <a:latin typeface="Cambria Math" panose="02040503050406030204" pitchFamily="18" charset="0"/>
                                <a:ea typeface="Cambria Math" panose="02040503050406030204" pitchFamily="18" charset="0"/>
                              </a:rPr>
                              <m:t>D</m:t>
                            </m:r>
                            <m:r>
                              <a:rPr lang="en-US" sz="3200" b="0" i="0" smtClean="0">
                                <a:solidFill>
                                  <a:schemeClr val="tx2"/>
                                </a:solidFill>
                                <a:latin typeface="Cambria Math" panose="02040503050406030204" pitchFamily="18" charset="0"/>
                                <a:ea typeface="Cambria Math" panose="02040503050406030204" pitchFamily="18" charset="0"/>
                              </a:rPr>
                              <m:t>)</m:t>
                            </m:r>
                          </m:den>
                        </m:f>
                      </m:oMath>
                    </m:oMathPara>
                  </a14:m>
                  <a:endParaRPr lang="en-US" sz="3200" dirty="0">
                    <a:solidFill>
                      <a:schemeClr val="tx2"/>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455903" y="176158"/>
                  <a:ext cx="4186980" cy="1043042"/>
                </a:xfrm>
                <a:prstGeom prst="rect">
                  <a:avLst/>
                </a:prstGeom>
                <a:blipFill>
                  <a:blip r:embed="rId6"/>
                  <a:stretch>
                    <a:fillRect/>
                  </a:stretch>
                </a:blipFill>
              </p:spPr>
              <p:txBody>
                <a:bodyPr/>
                <a:lstStyle/>
                <a:p>
                  <a:r>
                    <a:rPr lang="en-US">
                      <a:noFill/>
                    </a:rPr>
                    <a:t> </a:t>
                  </a:r>
                </a:p>
              </p:txBody>
            </p:sp>
          </mc:Fallback>
        </mc:AlternateContent>
        <p:sp>
          <p:nvSpPr>
            <p:cNvPr id="16" name="TextBox 15"/>
            <p:cNvSpPr txBox="1"/>
            <p:nvPr/>
          </p:nvSpPr>
          <p:spPr>
            <a:xfrm>
              <a:off x="6175297" y="176158"/>
              <a:ext cx="2597512" cy="584775"/>
            </a:xfrm>
            <a:prstGeom prst="rect">
              <a:avLst/>
            </a:prstGeom>
            <a:noFill/>
          </p:spPr>
          <p:txBody>
            <a:bodyPr wrap="square" rtlCol="0">
              <a:spAutoFit/>
            </a:bodyPr>
            <a:lstStyle/>
            <a:p>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D = data/observations</a:t>
              </a:r>
            </a:p>
            <a:p>
              <a:r>
                <a:rPr lang="en-US" sz="16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θ = parameter/hypothesis</a:t>
              </a:r>
              <a:endParaRPr lang="en-US" sz="16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pic>
        <p:nvPicPr>
          <p:cNvPr id="18" name="Picture 17"/>
          <p:cNvPicPr>
            <a:picLocks noChangeAspect="1"/>
          </p:cNvPicPr>
          <p:nvPr/>
        </p:nvPicPr>
        <p:blipFill rotWithShape="1">
          <a:blip r:embed="rId7"/>
          <a:srcRect l="14579" r="17101"/>
          <a:stretch/>
        </p:blipFill>
        <p:spPr>
          <a:xfrm>
            <a:off x="426224" y="3722629"/>
            <a:ext cx="1808052" cy="1654042"/>
          </a:xfrm>
          <a:prstGeom prst="rect">
            <a:avLst/>
          </a:prstGeom>
          <a:ln>
            <a:noFill/>
          </a:ln>
          <a:effectLst>
            <a:outerShdw blurRad="190500" algn="tl" rotWithShape="0">
              <a:srgbClr val="000000">
                <a:alpha val="70000"/>
              </a:srgbClr>
            </a:outerShdw>
          </a:effectLst>
        </p:spPr>
      </p:pic>
      <p:pic>
        <p:nvPicPr>
          <p:cNvPr id="20" name="Picture 19"/>
          <p:cNvPicPr>
            <a:picLocks noChangeAspect="1"/>
          </p:cNvPicPr>
          <p:nvPr/>
        </p:nvPicPr>
        <p:blipFill rotWithShape="1">
          <a:blip r:embed="rId8" cstate="print">
            <a:extLst>
              <a:ext uri="{28A0092B-C50C-407E-A947-70E740481C1C}">
                <a14:useLocalDpi xmlns:a14="http://schemas.microsoft.com/office/drawing/2010/main" val="0"/>
              </a:ext>
            </a:extLst>
          </a:blip>
          <a:srcRect r="22781" b="17431"/>
          <a:stretch/>
        </p:blipFill>
        <p:spPr>
          <a:xfrm>
            <a:off x="3576040" y="3722625"/>
            <a:ext cx="2025680" cy="1654050"/>
          </a:xfrm>
          <a:prstGeom prst="rect">
            <a:avLst/>
          </a:prstGeom>
          <a:ln>
            <a:noFill/>
          </a:ln>
          <a:effectLst>
            <a:outerShdw blurRad="190500" algn="tl" rotWithShape="0">
              <a:srgbClr val="000000">
                <a:alpha val="70000"/>
              </a:srgbClr>
            </a:outerShdw>
          </a:effectLst>
        </p:spPr>
      </p:pic>
      <p:pic>
        <p:nvPicPr>
          <p:cNvPr id="21" name="Picture 20"/>
          <p:cNvPicPr>
            <a:picLocks noChangeAspect="1"/>
          </p:cNvPicPr>
          <p:nvPr/>
        </p:nvPicPr>
        <p:blipFill rotWithShape="1">
          <a:blip r:embed="rId9"/>
          <a:srcRect l="30779" r="30779" b="7546"/>
          <a:stretch/>
        </p:blipFill>
        <p:spPr>
          <a:xfrm>
            <a:off x="6925696" y="3727174"/>
            <a:ext cx="1792078" cy="1644950"/>
          </a:xfrm>
          <a:prstGeom prst="rect">
            <a:avLst/>
          </a:prstGeom>
          <a:ln>
            <a:noFill/>
          </a:ln>
          <a:effectLst>
            <a:outerShdw blurRad="190500" algn="tl" rotWithShape="0">
              <a:srgbClr val="000000">
                <a:alpha val="70000"/>
              </a:srgbClr>
            </a:outerShdw>
          </a:effectLst>
        </p:spPr>
      </p:pic>
      <p:sp>
        <p:nvSpPr>
          <p:cNvPr id="22" name="Equal 21"/>
          <p:cNvSpPr/>
          <p:nvPr/>
        </p:nvSpPr>
        <p:spPr>
          <a:xfrm>
            <a:off x="6027944" y="4313885"/>
            <a:ext cx="471528" cy="471528"/>
          </a:xfrm>
          <a:prstGeom prst="mathEqua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1011092" y="3315322"/>
            <a:ext cx="663771" cy="369332"/>
          </a:xfrm>
          <a:prstGeom prst="rect">
            <a:avLst/>
          </a:prstGeom>
          <a:noFill/>
        </p:spPr>
        <p:txBody>
          <a:bodyPr wrap="none" rtlCol="0">
            <a:spAutoFit/>
          </a:bodyPr>
          <a:lstStyle/>
          <a:p>
            <a:r>
              <a:rPr lang="en-US"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Prior</a:t>
            </a:r>
            <a:endParaRPr lang="en-US"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3574774" y="3315322"/>
            <a:ext cx="1994457" cy="369332"/>
          </a:xfrm>
          <a:prstGeom prst="rect">
            <a:avLst/>
          </a:prstGeom>
          <a:noFill/>
        </p:spPr>
        <p:txBody>
          <a:bodyPr wrap="none" rtlCol="0">
            <a:spAutoFit/>
          </a:bodyPr>
          <a:lstStyle/>
          <a:p>
            <a:pPr algn="ctr"/>
            <a:r>
              <a:rPr lang="en-US"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Likelihood of data</a:t>
            </a:r>
            <a:endParaRPr lang="en-US"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4" name="TextBox 23"/>
          <p:cNvSpPr txBox="1"/>
          <p:nvPr/>
        </p:nvSpPr>
        <p:spPr>
          <a:xfrm>
            <a:off x="7277454" y="3315322"/>
            <a:ext cx="1088568" cy="369332"/>
          </a:xfrm>
          <a:prstGeom prst="rect">
            <a:avLst/>
          </a:prstGeom>
          <a:noFill/>
        </p:spPr>
        <p:txBody>
          <a:bodyPr wrap="none" rtlCol="0">
            <a:spAutoFit/>
          </a:bodyPr>
          <a:lstStyle/>
          <a:p>
            <a:pPr algn="ctr"/>
            <a:r>
              <a:rPr lang="en-US"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Posterior</a:t>
            </a:r>
            <a:endParaRPr lang="en-US"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1337261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9"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3573547"/>
            <a:ext cx="8812696" cy="2162174"/>
          </a:xfrm>
        </p:spPr>
        <p:txBody>
          <a:bodyPr>
            <a:normAutofit lnSpcReduction="10000"/>
          </a:bodyPr>
          <a:lstStyle/>
          <a:p>
            <a:endParaRPr lang="en-US" altLang="en-US" sz="2000" dirty="0" smtClean="0"/>
          </a:p>
          <a:p>
            <a:endParaRPr lang="en-US" altLang="en-US" sz="2000" dirty="0"/>
          </a:p>
          <a:p>
            <a:r>
              <a:rPr lang="en-US" altLang="en-US" sz="2000" cap="none" dirty="0" smtClean="0"/>
              <a:t>Let’s assume </a:t>
            </a:r>
            <a:r>
              <a:rPr lang="en-US" altLang="en-US" sz="2000" cap="none" dirty="0"/>
              <a:t>I just saw </a:t>
            </a:r>
            <a:r>
              <a:rPr lang="en-US" altLang="en-US" sz="2000" cap="none" dirty="0" smtClean="0"/>
              <a:t>Steph make </a:t>
            </a:r>
            <a:r>
              <a:rPr lang="en-US" altLang="en-US" sz="2000" cap="none" dirty="0"/>
              <a:t>a free throw, but I’m sitting so far away from the court that I can’t see whether he’s </a:t>
            </a:r>
            <a:r>
              <a:rPr lang="en-US" altLang="en-US" sz="2000" cap="none" dirty="0" smtClean="0"/>
              <a:t>wearing his mouth-guard…</a:t>
            </a:r>
          </a:p>
          <a:p>
            <a:endParaRPr lang="en-US" sz="2000" b="1" cap="none" dirty="0" smtClean="0">
              <a:solidFill>
                <a:schemeClr val="tx2"/>
              </a:solidFill>
            </a:endParaRPr>
          </a:p>
          <a:p>
            <a:r>
              <a:rPr lang="en-US" sz="2000" b="1" cap="none" dirty="0" smtClean="0">
                <a:solidFill>
                  <a:schemeClr val="tx2"/>
                </a:solidFill>
              </a:rPr>
              <a:t>What’s the probability he’s protecting those </a:t>
            </a:r>
            <a:r>
              <a:rPr lang="en-US" sz="2000" b="1" cap="none" dirty="0" err="1" smtClean="0">
                <a:solidFill>
                  <a:schemeClr val="tx2"/>
                </a:solidFill>
              </a:rPr>
              <a:t>chompers</a:t>
            </a:r>
            <a:r>
              <a:rPr lang="en-US" sz="2000" b="1" cap="none" dirty="0" smtClean="0">
                <a:solidFill>
                  <a:schemeClr val="tx2"/>
                </a:solidFill>
              </a:rPr>
              <a:t>?</a:t>
            </a:r>
            <a:endParaRPr lang="en-US" sz="2000" b="1" cap="none" dirty="0">
              <a:solidFill>
                <a:schemeClr val="tx2"/>
              </a:solidFill>
            </a:endParaRPr>
          </a:p>
        </p:txBody>
      </p:sp>
      <p:sp>
        <p:nvSpPr>
          <p:cNvPr id="3"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 in Action</a:t>
            </a:r>
          </a:p>
        </p:txBody>
      </p:sp>
      <p:sp>
        <p:nvSpPr>
          <p:cNvPr id="4" name="Text Box 5"/>
          <p:cNvSpPr txBox="1">
            <a:spLocks noChangeArrowheads="1"/>
          </p:cNvSpPr>
          <p:nvPr/>
        </p:nvSpPr>
        <p:spPr bwMode="auto">
          <a:xfrm>
            <a:off x="238125" y="201201"/>
            <a:ext cx="8667750" cy="1569660"/>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Steph Curry is the NBA’s current all-time leader in free throw percentage; across 10 seasons, he’s </a:t>
            </a:r>
            <a:r>
              <a:rPr lang="en-US" altLang="en-US" sz="1600"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made 90.47% of all his free throw shots</a:t>
            </a:r>
            <a:r>
              <a:rPr lang="en-US" altLang="en-US" sz="16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When asked about the secret to his success, Curry says “It’s my mouth-guard—when I have it in, I can’t miss.” An interested statistician (with too much time on his hands) took this statement to heart and found video of every free throw Curry has taken in his career. He notes that Curry has </a:t>
            </a:r>
            <a:r>
              <a:rPr lang="en-US" altLang="en-US" sz="1600"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worn a mouth-guard in 79% of all his games</a:t>
            </a:r>
            <a:r>
              <a:rPr lang="en-US" altLang="en-US" sz="16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 additionally, </a:t>
            </a:r>
            <a:r>
              <a:rPr lang="en-US" altLang="en-US" sz="1600"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Curry made 94.2% of his free </a:t>
            </a:r>
            <a:r>
              <a:rPr lang="en-US" altLang="en-US" sz="1600"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throws when wearing the </a:t>
            </a:r>
            <a:r>
              <a:rPr lang="en-US" altLang="en-US" sz="1600"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mouth-guard</a:t>
            </a:r>
            <a:r>
              <a:rPr lang="en-US" altLang="en-US" sz="1600"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endParaRPr lang="en-US" altLang="en-US" sz="1600"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6" name="Picture 5"/>
          <p:cNvPicPr>
            <a:picLocks noChangeAspect="1"/>
          </p:cNvPicPr>
          <p:nvPr/>
        </p:nvPicPr>
        <p:blipFill>
          <a:blip r:embed="rId2"/>
          <a:stretch>
            <a:fillRect/>
          </a:stretch>
        </p:blipFill>
        <p:spPr>
          <a:xfrm>
            <a:off x="3408538" y="2173929"/>
            <a:ext cx="2203592" cy="146639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3"/>
          <a:stretch>
            <a:fillRect/>
          </a:stretch>
        </p:blipFill>
        <p:spPr>
          <a:xfrm>
            <a:off x="1783401" y="2173929"/>
            <a:ext cx="1307234" cy="196085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7875" t="11351" r="20375" b="20169"/>
          <a:stretch/>
        </p:blipFill>
        <p:spPr>
          <a:xfrm>
            <a:off x="5871333" y="2173929"/>
            <a:ext cx="1341080" cy="19271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565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2270715" y="176158"/>
                <a:ext cx="4186980" cy="1043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p</m:t>
                      </m:r>
                      <m:d>
                        <m:dPr>
                          <m:ctrlPr>
                            <a:rPr lang="en-US" sz="3200" b="0" i="1" smtClean="0">
                              <a:solidFill>
                                <a:schemeClr val="tx2"/>
                              </a:solidFill>
                              <a:latin typeface="Cambria Math" panose="02040503050406030204" pitchFamily="18" charset="0"/>
                            </a:rPr>
                          </m:ctrlPr>
                        </m:dPr>
                        <m:e>
                          <m:r>
                            <m:rPr>
                              <m:sty m:val="p"/>
                            </m:rPr>
                            <a:rPr lang="el-GR" sz="3200" b="0" i="0" smtClean="0">
                              <a:solidFill>
                                <a:schemeClr val="tx2"/>
                              </a:solidFill>
                              <a:latin typeface="Cambria Math" panose="02040503050406030204" pitchFamily="18" charset="0"/>
                              <a:ea typeface="Cambria Math" panose="02040503050406030204" pitchFamily="18" charset="0"/>
                            </a:rPr>
                            <m:t>θ</m:t>
                          </m:r>
                        </m:e>
                        <m:e>
                          <m:r>
                            <m:rPr>
                              <m:sty m:val="p"/>
                            </m:rPr>
                            <a:rPr lang="en-US" sz="3200" b="0" i="0" smtClean="0">
                              <a:solidFill>
                                <a:schemeClr val="tx2"/>
                              </a:solidFill>
                              <a:latin typeface="Cambria Math" panose="02040503050406030204" pitchFamily="18" charset="0"/>
                              <a:ea typeface="Cambria Math" panose="02040503050406030204" pitchFamily="18" charset="0"/>
                            </a:rPr>
                            <m:t>D</m:t>
                          </m:r>
                        </m:e>
                      </m:d>
                      <m:r>
                        <a:rPr lang="en-US" sz="3200" b="0" i="0" smtClean="0">
                          <a:solidFill>
                            <a:schemeClr val="tx2"/>
                          </a:solidFill>
                          <a:latin typeface="Cambria Math" panose="02040503050406030204" pitchFamily="18" charset="0"/>
                          <a:ea typeface="Cambria Math" panose="02040503050406030204" pitchFamily="18" charset="0"/>
                        </a:rPr>
                        <m:t>=</m:t>
                      </m:r>
                      <m:f>
                        <m:fPr>
                          <m:ctrlPr>
                            <a:rPr lang="en-US" sz="3200" b="0" i="1" smtClean="0">
                              <a:solidFill>
                                <a:schemeClr val="tx2"/>
                              </a:solidFill>
                              <a:latin typeface="Cambria Math" panose="02040503050406030204" pitchFamily="18" charset="0"/>
                              <a:ea typeface="Cambria Math" panose="02040503050406030204" pitchFamily="18" charset="0"/>
                            </a:rPr>
                          </m:ctrlPr>
                        </m:fPr>
                        <m:num>
                          <m:r>
                            <m:rPr>
                              <m:sty m:val="p"/>
                            </m:rPr>
                            <a:rPr lang="en-US" sz="3200" i="0">
                              <a:solidFill>
                                <a:schemeClr val="tx2"/>
                              </a:solidFill>
                              <a:latin typeface="Cambria Math" panose="02040503050406030204" pitchFamily="18" charset="0"/>
                              <a:ea typeface="Cambria Math" panose="02040503050406030204" pitchFamily="18" charset="0"/>
                            </a:rPr>
                            <m:t>p</m:t>
                          </m:r>
                          <m:d>
                            <m:dPr>
                              <m:ctrlPr>
                                <a:rPr lang="en-US" sz="3200" i="1">
                                  <a:solidFill>
                                    <a:schemeClr val="tx2"/>
                                  </a:solidFill>
                                  <a:latin typeface="Cambria Math" panose="02040503050406030204" pitchFamily="18" charset="0"/>
                                  <a:ea typeface="Cambria Math" panose="02040503050406030204" pitchFamily="18" charset="0"/>
                                </a:rPr>
                              </m:ctrlPr>
                            </m:dPr>
                            <m:e>
                              <m:r>
                                <m:rPr>
                                  <m:sty m:val="p"/>
                                </m:rPr>
                                <a:rPr lang="en-US" sz="3200" i="0">
                                  <a:solidFill>
                                    <a:schemeClr val="tx2"/>
                                  </a:solidFill>
                                  <a:latin typeface="Cambria Math" panose="02040503050406030204" pitchFamily="18" charset="0"/>
                                  <a:ea typeface="Cambria Math" panose="02040503050406030204" pitchFamily="18" charset="0"/>
                                </a:rPr>
                                <m:t>D</m:t>
                              </m:r>
                            </m:e>
                            <m:e>
                              <m:r>
                                <m:rPr>
                                  <m:sty m:val="p"/>
                                </m:rPr>
                                <a:rPr lang="el-GR" sz="3200" i="0">
                                  <a:solidFill>
                                    <a:schemeClr val="tx2"/>
                                  </a:solidFill>
                                  <a:latin typeface="Cambria Math" panose="02040503050406030204" pitchFamily="18" charset="0"/>
                                  <a:ea typeface="Cambria Math" panose="02040503050406030204" pitchFamily="18" charset="0"/>
                                </a:rPr>
                                <m:t>θ</m:t>
                              </m:r>
                            </m:e>
                          </m:d>
                          <m:r>
                            <a:rPr lang="en-US" sz="3200" b="0" i="0" smtClean="0">
                              <a:solidFill>
                                <a:schemeClr val="tx2"/>
                              </a:solidFill>
                              <a:latin typeface="Cambria Math" panose="02040503050406030204" pitchFamily="18" charset="0"/>
                              <a:ea typeface="Cambria Math" panose="02040503050406030204" pitchFamily="18" charset="0"/>
                            </a:rPr>
                            <m:t>∗</m:t>
                          </m:r>
                          <m:r>
                            <m:rPr>
                              <m:sty m:val="p"/>
                            </m:rPr>
                            <a:rPr lang="en-US" sz="3200" i="0">
                              <a:solidFill>
                                <a:schemeClr val="tx2"/>
                              </a:solidFill>
                              <a:latin typeface="Cambria Math" panose="02040503050406030204" pitchFamily="18" charset="0"/>
                              <a:ea typeface="Cambria Math" panose="02040503050406030204" pitchFamily="18" charset="0"/>
                            </a:rPr>
                            <m:t>p</m:t>
                          </m:r>
                          <m:r>
                            <a:rPr lang="en-US" sz="3200" i="0">
                              <a:solidFill>
                                <a:schemeClr val="tx2"/>
                              </a:solidFill>
                              <a:latin typeface="Cambria Math" panose="02040503050406030204" pitchFamily="18" charset="0"/>
                              <a:ea typeface="Cambria Math" panose="02040503050406030204" pitchFamily="18" charset="0"/>
                            </a:rPr>
                            <m:t>(</m:t>
                          </m:r>
                          <m:r>
                            <m:rPr>
                              <m:sty m:val="p"/>
                            </m:rPr>
                            <a:rPr lang="en-US" sz="3200" i="0">
                              <a:solidFill>
                                <a:schemeClr val="tx2"/>
                              </a:solidFill>
                              <a:latin typeface="Cambria Math" panose="02040503050406030204" pitchFamily="18" charset="0"/>
                              <a:ea typeface="Cambria Math" panose="02040503050406030204" pitchFamily="18" charset="0"/>
                            </a:rPr>
                            <m:t>θ</m:t>
                          </m:r>
                          <m:r>
                            <a:rPr lang="en-US" sz="3200" i="0">
                              <a:solidFill>
                                <a:schemeClr val="tx2"/>
                              </a:solidFill>
                              <a:latin typeface="Cambria Math" panose="02040503050406030204" pitchFamily="18" charset="0"/>
                              <a:ea typeface="Cambria Math" panose="02040503050406030204" pitchFamily="18" charset="0"/>
                            </a:rPr>
                            <m:t>)</m:t>
                          </m:r>
                        </m:num>
                        <m:den>
                          <m:r>
                            <m:rPr>
                              <m:sty m:val="p"/>
                            </m:rPr>
                            <a:rPr lang="en-US" sz="3200" b="0" i="0" smtClean="0">
                              <a:solidFill>
                                <a:schemeClr val="tx2"/>
                              </a:solidFill>
                              <a:latin typeface="Cambria Math" panose="02040503050406030204" pitchFamily="18" charset="0"/>
                              <a:ea typeface="Cambria Math" panose="02040503050406030204" pitchFamily="18" charset="0"/>
                            </a:rPr>
                            <m:t>p</m:t>
                          </m:r>
                          <m:r>
                            <a:rPr lang="en-US" sz="3200" b="0" i="0" smtClean="0">
                              <a:solidFill>
                                <a:schemeClr val="tx2"/>
                              </a:solidFill>
                              <a:latin typeface="Cambria Math" panose="02040503050406030204" pitchFamily="18" charset="0"/>
                              <a:ea typeface="Cambria Math" panose="02040503050406030204" pitchFamily="18" charset="0"/>
                            </a:rPr>
                            <m:t>(</m:t>
                          </m:r>
                          <m:r>
                            <m:rPr>
                              <m:sty m:val="p"/>
                            </m:rPr>
                            <a:rPr lang="en-US" sz="3200" b="0" i="0" smtClean="0">
                              <a:solidFill>
                                <a:schemeClr val="tx2"/>
                              </a:solidFill>
                              <a:latin typeface="Cambria Math" panose="02040503050406030204" pitchFamily="18" charset="0"/>
                              <a:ea typeface="Cambria Math" panose="02040503050406030204" pitchFamily="18" charset="0"/>
                            </a:rPr>
                            <m:t>D</m:t>
                          </m:r>
                          <m:r>
                            <a:rPr lang="en-US" sz="3200" b="0" i="0" smtClean="0">
                              <a:solidFill>
                                <a:schemeClr val="tx2"/>
                              </a:solidFill>
                              <a:latin typeface="Cambria Math" panose="02040503050406030204" pitchFamily="18" charset="0"/>
                              <a:ea typeface="Cambria Math" panose="02040503050406030204" pitchFamily="18" charset="0"/>
                            </a:rPr>
                            <m:t>)</m:t>
                          </m:r>
                        </m:den>
                      </m:f>
                    </m:oMath>
                  </m:oMathPara>
                </a14:m>
                <a:endParaRPr lang="en-US" sz="3200" dirty="0">
                  <a:solidFill>
                    <a:schemeClr val="tx2"/>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270715" y="176158"/>
                <a:ext cx="4186980" cy="104304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50028" y="1660913"/>
                <a:ext cx="6628353" cy="1043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p</m:t>
                      </m:r>
                      <m:d>
                        <m:dPr>
                          <m:ctrlPr>
                            <a:rPr lang="en-US" sz="3200" b="0" i="1" smtClean="0">
                              <a:solidFill>
                                <a:schemeClr val="tx2"/>
                              </a:solidFill>
                              <a:latin typeface="Cambria Math" panose="02040503050406030204" pitchFamily="18" charset="0"/>
                            </a:rPr>
                          </m:ctrlPr>
                        </m:dPr>
                        <m:e>
                          <m:r>
                            <m:rPr>
                              <m:sty m:val="p"/>
                            </m:rPr>
                            <a:rPr lang="en-US" sz="3200" b="0" i="0" smtClean="0">
                              <a:solidFill>
                                <a:schemeClr val="tx2"/>
                              </a:solidFill>
                              <a:latin typeface="Cambria Math" panose="02040503050406030204" pitchFamily="18" charset="0"/>
                            </a:rPr>
                            <m:t>MG</m:t>
                          </m:r>
                        </m:e>
                        <m:e>
                          <m:r>
                            <m:rPr>
                              <m:sty m:val="p"/>
                            </m:rPr>
                            <a:rPr lang="en-US" sz="3200" b="0" i="0" smtClean="0">
                              <a:solidFill>
                                <a:schemeClr val="tx2"/>
                              </a:solidFill>
                              <a:latin typeface="Cambria Math" panose="02040503050406030204" pitchFamily="18" charset="0"/>
                              <a:ea typeface="Cambria Math" panose="02040503050406030204" pitchFamily="18" charset="0"/>
                            </a:rPr>
                            <m:t>make</m:t>
                          </m:r>
                        </m:e>
                      </m:d>
                      <m:r>
                        <a:rPr lang="en-US" sz="3200" b="0" i="0" smtClean="0">
                          <a:solidFill>
                            <a:schemeClr val="tx2"/>
                          </a:solidFill>
                          <a:latin typeface="Cambria Math" panose="02040503050406030204" pitchFamily="18" charset="0"/>
                          <a:ea typeface="Cambria Math" panose="02040503050406030204" pitchFamily="18" charset="0"/>
                        </a:rPr>
                        <m:t>=</m:t>
                      </m:r>
                      <m:f>
                        <m:fPr>
                          <m:ctrlPr>
                            <a:rPr lang="en-US" sz="3200" b="0" i="1" smtClean="0">
                              <a:solidFill>
                                <a:schemeClr val="tx2"/>
                              </a:solidFill>
                              <a:latin typeface="Cambria Math" panose="02040503050406030204" pitchFamily="18" charset="0"/>
                              <a:ea typeface="Cambria Math" panose="02040503050406030204" pitchFamily="18" charset="0"/>
                            </a:rPr>
                          </m:ctrlPr>
                        </m:fPr>
                        <m:num>
                          <m:r>
                            <m:rPr>
                              <m:sty m:val="p"/>
                            </m:rPr>
                            <a:rPr lang="en-US" sz="3200" i="0">
                              <a:solidFill>
                                <a:schemeClr val="tx2"/>
                              </a:solidFill>
                              <a:latin typeface="Cambria Math" panose="02040503050406030204" pitchFamily="18" charset="0"/>
                              <a:ea typeface="Cambria Math" panose="02040503050406030204" pitchFamily="18" charset="0"/>
                            </a:rPr>
                            <m:t>p</m:t>
                          </m:r>
                          <m:d>
                            <m:dPr>
                              <m:ctrlPr>
                                <a:rPr lang="en-US" sz="3200" i="1">
                                  <a:solidFill>
                                    <a:schemeClr val="tx2"/>
                                  </a:solidFill>
                                  <a:latin typeface="Cambria Math" panose="02040503050406030204" pitchFamily="18" charset="0"/>
                                  <a:ea typeface="Cambria Math" panose="02040503050406030204" pitchFamily="18" charset="0"/>
                                </a:rPr>
                              </m:ctrlPr>
                            </m:dPr>
                            <m:e>
                              <m:r>
                                <m:rPr>
                                  <m:sty m:val="p"/>
                                </m:rPr>
                                <a:rPr lang="en-US" sz="3200" b="0" i="0" smtClean="0">
                                  <a:solidFill>
                                    <a:schemeClr val="tx2"/>
                                  </a:solidFill>
                                  <a:latin typeface="Cambria Math" panose="02040503050406030204" pitchFamily="18" charset="0"/>
                                  <a:ea typeface="Cambria Math" panose="02040503050406030204" pitchFamily="18" charset="0"/>
                                </a:rPr>
                                <m:t>make</m:t>
                              </m:r>
                            </m:e>
                            <m:e>
                              <m:r>
                                <m:rPr>
                                  <m:sty m:val="p"/>
                                </m:rPr>
                                <a:rPr lang="en-US" sz="3200" b="0" i="0" smtClean="0">
                                  <a:solidFill>
                                    <a:schemeClr val="tx2"/>
                                  </a:solidFill>
                                  <a:latin typeface="Cambria Math" panose="02040503050406030204" pitchFamily="18" charset="0"/>
                                  <a:ea typeface="Cambria Math" panose="02040503050406030204" pitchFamily="18" charset="0"/>
                                </a:rPr>
                                <m:t>MG</m:t>
                              </m:r>
                            </m:e>
                          </m:d>
                          <m:r>
                            <a:rPr lang="en-US" sz="3200" b="0" i="0" smtClean="0">
                              <a:solidFill>
                                <a:schemeClr val="tx2"/>
                              </a:solidFill>
                              <a:latin typeface="Cambria Math" panose="02040503050406030204" pitchFamily="18" charset="0"/>
                              <a:ea typeface="Cambria Math" panose="02040503050406030204" pitchFamily="18" charset="0"/>
                            </a:rPr>
                            <m:t>∗</m:t>
                          </m:r>
                          <m:r>
                            <m:rPr>
                              <m:sty m:val="p"/>
                            </m:rPr>
                            <a:rPr lang="en-US" sz="3200" i="0">
                              <a:solidFill>
                                <a:schemeClr val="tx2"/>
                              </a:solidFill>
                              <a:latin typeface="Cambria Math" panose="02040503050406030204" pitchFamily="18" charset="0"/>
                              <a:ea typeface="Cambria Math" panose="02040503050406030204" pitchFamily="18" charset="0"/>
                            </a:rPr>
                            <m:t>p</m:t>
                          </m:r>
                          <m:r>
                            <a:rPr lang="en-US" sz="3200" i="0">
                              <a:solidFill>
                                <a:schemeClr val="tx2"/>
                              </a:solidFill>
                              <a:latin typeface="Cambria Math" panose="02040503050406030204" pitchFamily="18" charset="0"/>
                              <a:ea typeface="Cambria Math" panose="02040503050406030204" pitchFamily="18" charset="0"/>
                            </a:rPr>
                            <m:t>(</m:t>
                          </m:r>
                          <m:r>
                            <m:rPr>
                              <m:sty m:val="p"/>
                            </m:rPr>
                            <a:rPr lang="en-US" sz="3200" b="0" i="0" smtClean="0">
                              <a:solidFill>
                                <a:schemeClr val="tx2"/>
                              </a:solidFill>
                              <a:latin typeface="Cambria Math" panose="02040503050406030204" pitchFamily="18" charset="0"/>
                              <a:ea typeface="Cambria Math" panose="02040503050406030204" pitchFamily="18" charset="0"/>
                            </a:rPr>
                            <m:t>MG</m:t>
                          </m:r>
                          <m:r>
                            <a:rPr lang="en-US" sz="3200" i="0">
                              <a:solidFill>
                                <a:schemeClr val="tx2"/>
                              </a:solidFill>
                              <a:latin typeface="Cambria Math" panose="02040503050406030204" pitchFamily="18" charset="0"/>
                              <a:ea typeface="Cambria Math" panose="02040503050406030204" pitchFamily="18" charset="0"/>
                            </a:rPr>
                            <m:t>)</m:t>
                          </m:r>
                        </m:num>
                        <m:den>
                          <m:r>
                            <m:rPr>
                              <m:sty m:val="p"/>
                            </m:rPr>
                            <a:rPr lang="en-US" sz="3200" b="0" i="0" smtClean="0">
                              <a:solidFill>
                                <a:schemeClr val="tx2"/>
                              </a:solidFill>
                              <a:latin typeface="Cambria Math" panose="02040503050406030204" pitchFamily="18" charset="0"/>
                              <a:ea typeface="Cambria Math" panose="02040503050406030204" pitchFamily="18" charset="0"/>
                            </a:rPr>
                            <m:t>p</m:t>
                          </m:r>
                          <m:r>
                            <a:rPr lang="en-US" sz="3200" b="0" i="0" smtClean="0">
                              <a:solidFill>
                                <a:schemeClr val="tx2"/>
                              </a:solidFill>
                              <a:latin typeface="Cambria Math" panose="02040503050406030204" pitchFamily="18" charset="0"/>
                              <a:ea typeface="Cambria Math" panose="02040503050406030204" pitchFamily="18" charset="0"/>
                            </a:rPr>
                            <m:t>(</m:t>
                          </m:r>
                          <m:r>
                            <m:rPr>
                              <m:sty m:val="p"/>
                            </m:rPr>
                            <a:rPr lang="en-US" sz="3200" b="0" i="0" smtClean="0">
                              <a:solidFill>
                                <a:schemeClr val="tx2"/>
                              </a:solidFill>
                              <a:latin typeface="Cambria Math" panose="02040503050406030204" pitchFamily="18" charset="0"/>
                              <a:ea typeface="Cambria Math" panose="02040503050406030204" pitchFamily="18" charset="0"/>
                            </a:rPr>
                            <m:t>make</m:t>
                          </m:r>
                          <m:r>
                            <a:rPr lang="en-US" sz="3200" b="0" i="0" smtClean="0">
                              <a:solidFill>
                                <a:schemeClr val="tx2"/>
                              </a:solidFill>
                              <a:latin typeface="Cambria Math" panose="02040503050406030204" pitchFamily="18" charset="0"/>
                              <a:ea typeface="Cambria Math" panose="02040503050406030204" pitchFamily="18" charset="0"/>
                            </a:rPr>
                            <m:t>)</m:t>
                          </m:r>
                        </m:den>
                      </m:f>
                    </m:oMath>
                  </m:oMathPara>
                </a14:m>
                <a:endParaRPr lang="en-US" sz="3200" dirty="0">
                  <a:solidFill>
                    <a:schemeClr val="tx2"/>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050028" y="1660913"/>
                <a:ext cx="6628353" cy="1043042"/>
              </a:xfrm>
              <a:prstGeom prst="rect">
                <a:avLst/>
              </a:prstGeom>
              <a:blipFill>
                <a:blip r:embed="rId3"/>
                <a:stretch>
                  <a:fillRect/>
                </a:stretch>
              </a:blipFill>
            </p:spPr>
            <p:txBody>
              <a:bodyPr/>
              <a:lstStyle/>
              <a:p>
                <a:r>
                  <a:rPr lang="en-US">
                    <a:noFill/>
                  </a:rPr>
                  <a:t> </a:t>
                </a:r>
              </a:p>
            </p:txBody>
          </p:sp>
        </mc:Fallback>
      </mc:AlternateContent>
      <p:graphicFrame>
        <p:nvGraphicFramePr>
          <p:cNvPr id="5" name="Group 70"/>
          <p:cNvGraphicFramePr>
            <a:graphicFrameLocks noGrp="1"/>
          </p:cNvGraphicFramePr>
          <p:nvPr>
            <p:extLst>
              <p:ext uri="{D42A27DB-BD31-4B8C-83A1-F6EECF244321}">
                <p14:modId xmlns:p14="http://schemas.microsoft.com/office/powerpoint/2010/main" val="1922887813"/>
              </p:ext>
            </p:extLst>
          </p:nvPr>
        </p:nvGraphicFramePr>
        <p:xfrm>
          <a:off x="5169182" y="2895560"/>
          <a:ext cx="3857017" cy="1545188"/>
        </p:xfrm>
        <a:graphic>
          <a:graphicData uri="http://schemas.openxmlformats.org/drawingml/2006/table">
            <a:tbl>
              <a:tblPr firstRow="1" bandRow="1">
                <a:tableStyleId>{93296810-A885-4BE3-A3E7-6D5BEEA58F35}</a:tableStyleId>
              </a:tblPr>
              <a:tblGrid>
                <a:gridCol w="2890030">
                  <a:extLst>
                    <a:ext uri="{9D8B030D-6E8A-4147-A177-3AD203B41FA5}">
                      <a16:colId xmlns="" xmlns:a16="http://schemas.microsoft.com/office/drawing/2014/main" val="20000"/>
                    </a:ext>
                  </a:extLst>
                </a:gridCol>
                <a:gridCol w="966987">
                  <a:extLst>
                    <a:ext uri="{9D8B030D-6E8A-4147-A177-3AD203B41FA5}">
                      <a16:colId xmlns="" xmlns:a16="http://schemas.microsoft.com/office/drawing/2014/main" val="20001"/>
                    </a:ext>
                  </a:extLst>
                </a:gridCol>
              </a:tblGrid>
              <a:tr h="386297">
                <a:tc>
                  <a:txBody>
                    <a:bodyPr/>
                    <a:lstStyle>
                      <a:lvl1pPr algn="l">
                        <a:spcBef>
                          <a:spcPct val="20000"/>
                        </a:spcBef>
                        <a:buFont typeface="Calibri" pitchFamily="34" charset="0"/>
                        <a:defRPr sz="2400">
                          <a:solidFill>
                            <a:schemeClr val="tx1"/>
                          </a:solidFill>
                          <a:latin typeface="Calibri" pitchFamily="34" charset="0"/>
                        </a:defRPr>
                      </a:lvl1pPr>
                      <a:lvl2pPr marL="395288" algn="l">
                        <a:spcBef>
                          <a:spcPct val="20000"/>
                        </a:spcBef>
                        <a:defRPr sz="2000">
                          <a:solidFill>
                            <a:schemeClr val="tx1"/>
                          </a:solidFill>
                          <a:latin typeface="Calibri" pitchFamily="34" charset="0"/>
                        </a:defRPr>
                      </a:lvl2pPr>
                      <a:lvl3pPr marL="796925" algn="l">
                        <a:spcBef>
                          <a:spcPct val="20000"/>
                        </a:spcBef>
                        <a:defRPr>
                          <a:solidFill>
                            <a:schemeClr val="tx1"/>
                          </a:solidFill>
                          <a:latin typeface="Calibri" pitchFamily="34" charset="0"/>
                        </a:defRPr>
                      </a:lvl3pPr>
                      <a:lvl4pPr marL="1200150" algn="l">
                        <a:spcBef>
                          <a:spcPct val="20000"/>
                        </a:spcBef>
                        <a:buFont typeface="Webdings" pitchFamily="18" charset="2"/>
                        <a:defRPr sz="1600">
                          <a:solidFill>
                            <a:schemeClr val="tx1"/>
                          </a:solidFill>
                          <a:latin typeface="Calibri" pitchFamily="34" charset="0"/>
                        </a:defRPr>
                      </a:lvl4pPr>
                      <a:lvl5pPr marL="1601788" algn="l">
                        <a:spcBef>
                          <a:spcPct val="20000"/>
                        </a:spcBef>
                        <a:defRPr sz="1600">
                          <a:solidFill>
                            <a:schemeClr val="tx1"/>
                          </a:solidFill>
                          <a:latin typeface="Calibri" pitchFamily="34" charset="0"/>
                        </a:defRPr>
                      </a:lvl5pPr>
                      <a:lvl6pPr marL="2058988" fontAlgn="base">
                        <a:spcBef>
                          <a:spcPct val="20000"/>
                        </a:spcBef>
                        <a:spcAft>
                          <a:spcPct val="0"/>
                        </a:spcAft>
                        <a:defRPr sz="1600">
                          <a:solidFill>
                            <a:schemeClr val="tx1"/>
                          </a:solidFill>
                          <a:latin typeface="Calibri" pitchFamily="34" charset="0"/>
                        </a:defRPr>
                      </a:lvl6pPr>
                      <a:lvl7pPr marL="2516188" fontAlgn="base">
                        <a:spcBef>
                          <a:spcPct val="20000"/>
                        </a:spcBef>
                        <a:spcAft>
                          <a:spcPct val="0"/>
                        </a:spcAft>
                        <a:defRPr sz="1600">
                          <a:solidFill>
                            <a:schemeClr val="tx1"/>
                          </a:solidFill>
                          <a:latin typeface="Calibri" pitchFamily="34" charset="0"/>
                        </a:defRPr>
                      </a:lvl7pPr>
                      <a:lvl8pPr marL="2973388" fontAlgn="base">
                        <a:spcBef>
                          <a:spcPct val="20000"/>
                        </a:spcBef>
                        <a:spcAft>
                          <a:spcPct val="0"/>
                        </a:spcAft>
                        <a:defRPr sz="1600">
                          <a:solidFill>
                            <a:schemeClr val="tx1"/>
                          </a:solidFill>
                          <a:latin typeface="Calibri" pitchFamily="34" charset="0"/>
                        </a:defRPr>
                      </a:lvl8pPr>
                      <a:lvl9pPr marL="3430588" fontAlgn="base">
                        <a:spcBef>
                          <a:spcPct val="20000"/>
                        </a:spcBef>
                        <a:spcAft>
                          <a:spcPct val="0"/>
                        </a:spcAft>
                        <a:defRPr sz="1600">
                          <a:solidFill>
                            <a:schemeClr val="tx1"/>
                          </a:solidFill>
                          <a:latin typeface="Calibri"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Calibri" pitchFamily="34" charset="0"/>
                        <a:buNone/>
                        <a:tabLst/>
                      </a:pPr>
                      <a:r>
                        <a:rPr kumimoji="0" lang="en-US" altLang="en-US" sz="1800" u="none" strike="noStrike" cap="none" normalizeH="0" baseline="0" dirty="0" smtClean="0">
                          <a:ln>
                            <a:noFill/>
                          </a:ln>
                          <a:solidFill>
                            <a:schemeClr val="bg1"/>
                          </a:solidFill>
                          <a:effectLst/>
                        </a:rPr>
                        <a:t>Probability Statements</a:t>
                      </a:r>
                      <a:endParaRPr kumimoji="0" lang="en-US" altLang="en-US" sz="1800" b="1" i="0" u="none" strike="noStrike" cap="none" normalizeH="0" baseline="0" dirty="0" smtClean="0">
                        <a:ln>
                          <a:noFill/>
                        </a:ln>
                        <a:solidFill>
                          <a:schemeClr val="bg1"/>
                        </a:solidFill>
                        <a:effectLst/>
                        <a:latin typeface="Calibri" pitchFamily="34" charset="0"/>
                      </a:endParaRPr>
                    </a:p>
                  </a:txBody>
                  <a:tcPr marL="52447" marR="52447" marT="52447" marB="52447" horzOverflow="overflow"/>
                </a:tc>
                <a:tc>
                  <a:txBody>
                    <a:bodyPr/>
                    <a:lstStyle>
                      <a:lvl1pPr algn="l">
                        <a:spcBef>
                          <a:spcPct val="20000"/>
                        </a:spcBef>
                        <a:buFont typeface="Calibri" pitchFamily="34" charset="0"/>
                        <a:defRPr sz="2400">
                          <a:solidFill>
                            <a:schemeClr val="tx1"/>
                          </a:solidFill>
                          <a:latin typeface="Calibri" pitchFamily="34" charset="0"/>
                        </a:defRPr>
                      </a:lvl1pPr>
                      <a:lvl2pPr marL="395288" algn="l">
                        <a:spcBef>
                          <a:spcPct val="20000"/>
                        </a:spcBef>
                        <a:defRPr sz="2000">
                          <a:solidFill>
                            <a:schemeClr val="tx1"/>
                          </a:solidFill>
                          <a:latin typeface="Calibri" pitchFamily="34" charset="0"/>
                        </a:defRPr>
                      </a:lvl2pPr>
                      <a:lvl3pPr marL="796925" algn="l">
                        <a:spcBef>
                          <a:spcPct val="20000"/>
                        </a:spcBef>
                        <a:defRPr>
                          <a:solidFill>
                            <a:schemeClr val="tx1"/>
                          </a:solidFill>
                          <a:latin typeface="Calibri" pitchFamily="34" charset="0"/>
                        </a:defRPr>
                      </a:lvl3pPr>
                      <a:lvl4pPr marL="1200150" algn="l">
                        <a:spcBef>
                          <a:spcPct val="20000"/>
                        </a:spcBef>
                        <a:buFont typeface="Webdings" pitchFamily="18" charset="2"/>
                        <a:defRPr sz="1600">
                          <a:solidFill>
                            <a:schemeClr val="tx1"/>
                          </a:solidFill>
                          <a:latin typeface="Calibri" pitchFamily="34" charset="0"/>
                        </a:defRPr>
                      </a:lvl4pPr>
                      <a:lvl5pPr marL="1601788" algn="l">
                        <a:spcBef>
                          <a:spcPct val="20000"/>
                        </a:spcBef>
                        <a:defRPr sz="1600">
                          <a:solidFill>
                            <a:schemeClr val="tx1"/>
                          </a:solidFill>
                          <a:latin typeface="Calibri" pitchFamily="34" charset="0"/>
                        </a:defRPr>
                      </a:lvl5pPr>
                      <a:lvl6pPr marL="2058988" fontAlgn="base">
                        <a:spcBef>
                          <a:spcPct val="20000"/>
                        </a:spcBef>
                        <a:spcAft>
                          <a:spcPct val="0"/>
                        </a:spcAft>
                        <a:defRPr sz="1600">
                          <a:solidFill>
                            <a:schemeClr val="tx1"/>
                          </a:solidFill>
                          <a:latin typeface="Calibri" pitchFamily="34" charset="0"/>
                        </a:defRPr>
                      </a:lvl6pPr>
                      <a:lvl7pPr marL="2516188" fontAlgn="base">
                        <a:spcBef>
                          <a:spcPct val="20000"/>
                        </a:spcBef>
                        <a:spcAft>
                          <a:spcPct val="0"/>
                        </a:spcAft>
                        <a:defRPr sz="1600">
                          <a:solidFill>
                            <a:schemeClr val="tx1"/>
                          </a:solidFill>
                          <a:latin typeface="Calibri" pitchFamily="34" charset="0"/>
                        </a:defRPr>
                      </a:lvl7pPr>
                      <a:lvl8pPr marL="2973388" fontAlgn="base">
                        <a:spcBef>
                          <a:spcPct val="20000"/>
                        </a:spcBef>
                        <a:spcAft>
                          <a:spcPct val="0"/>
                        </a:spcAft>
                        <a:defRPr sz="1600">
                          <a:solidFill>
                            <a:schemeClr val="tx1"/>
                          </a:solidFill>
                          <a:latin typeface="Calibri" pitchFamily="34" charset="0"/>
                        </a:defRPr>
                      </a:lvl8pPr>
                      <a:lvl9pPr marL="3430588" fontAlgn="base">
                        <a:spcBef>
                          <a:spcPct val="20000"/>
                        </a:spcBef>
                        <a:spcAft>
                          <a:spcPct val="0"/>
                        </a:spcAft>
                        <a:defRPr sz="1600">
                          <a:solidFill>
                            <a:schemeClr val="tx1"/>
                          </a:solidFill>
                          <a:latin typeface="Calibri"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Calibri" pitchFamily="34" charset="0"/>
                        <a:buNone/>
                        <a:tabLst/>
                      </a:pPr>
                      <a:r>
                        <a:rPr kumimoji="0" lang="en-US" altLang="en-US" sz="1800" u="none" strike="noStrike" cap="none" normalizeH="0" baseline="0" dirty="0" smtClean="0">
                          <a:ln>
                            <a:noFill/>
                          </a:ln>
                          <a:solidFill>
                            <a:schemeClr val="bg1"/>
                          </a:solidFill>
                          <a:effectLst/>
                        </a:rPr>
                        <a:t>Values</a:t>
                      </a:r>
                      <a:endParaRPr kumimoji="0" lang="en-US" altLang="en-US" sz="1800" b="1" i="0" u="none" strike="noStrike" cap="none" normalizeH="0" baseline="0" dirty="0" smtClean="0">
                        <a:ln>
                          <a:noFill/>
                        </a:ln>
                        <a:solidFill>
                          <a:schemeClr val="bg1"/>
                        </a:solidFill>
                        <a:effectLst/>
                        <a:latin typeface="Calibri" pitchFamily="34" charset="0"/>
                      </a:endParaRPr>
                    </a:p>
                  </a:txBody>
                  <a:tcPr marL="52447" marR="52447" marT="52447" marB="52447" horzOverflow="overflow"/>
                </a:tc>
                <a:extLst>
                  <a:ext uri="{0D108BD9-81ED-4DB2-BD59-A6C34878D82A}">
                    <a16:rowId xmlns="" xmlns:a16="http://schemas.microsoft.com/office/drawing/2014/main" val="10000"/>
                  </a:ext>
                </a:extLst>
              </a:tr>
              <a:tr h="386297">
                <a:tc>
                  <a:txBody>
                    <a:bodyPr/>
                    <a:lstStyle>
                      <a:lvl1pPr algn="l">
                        <a:spcBef>
                          <a:spcPct val="20000"/>
                        </a:spcBef>
                        <a:buFont typeface="Calibri" pitchFamily="34" charset="0"/>
                        <a:defRPr sz="2400">
                          <a:solidFill>
                            <a:schemeClr val="tx1"/>
                          </a:solidFill>
                          <a:latin typeface="Calibri" pitchFamily="34" charset="0"/>
                        </a:defRPr>
                      </a:lvl1pPr>
                      <a:lvl2pPr marL="395288" algn="l">
                        <a:spcBef>
                          <a:spcPct val="20000"/>
                        </a:spcBef>
                        <a:defRPr sz="2000">
                          <a:solidFill>
                            <a:schemeClr val="tx1"/>
                          </a:solidFill>
                          <a:latin typeface="Calibri" pitchFamily="34" charset="0"/>
                        </a:defRPr>
                      </a:lvl2pPr>
                      <a:lvl3pPr marL="796925" algn="l">
                        <a:spcBef>
                          <a:spcPct val="20000"/>
                        </a:spcBef>
                        <a:defRPr>
                          <a:solidFill>
                            <a:schemeClr val="tx1"/>
                          </a:solidFill>
                          <a:latin typeface="Calibri" pitchFamily="34" charset="0"/>
                        </a:defRPr>
                      </a:lvl3pPr>
                      <a:lvl4pPr marL="1200150" algn="l">
                        <a:spcBef>
                          <a:spcPct val="20000"/>
                        </a:spcBef>
                        <a:buFont typeface="Webdings" pitchFamily="18" charset="2"/>
                        <a:defRPr sz="1600">
                          <a:solidFill>
                            <a:schemeClr val="tx1"/>
                          </a:solidFill>
                          <a:latin typeface="Calibri" pitchFamily="34" charset="0"/>
                        </a:defRPr>
                      </a:lvl4pPr>
                      <a:lvl5pPr marL="1601788" algn="l">
                        <a:spcBef>
                          <a:spcPct val="20000"/>
                        </a:spcBef>
                        <a:defRPr sz="1600">
                          <a:solidFill>
                            <a:schemeClr val="tx1"/>
                          </a:solidFill>
                          <a:latin typeface="Calibri" pitchFamily="34" charset="0"/>
                        </a:defRPr>
                      </a:lvl5pPr>
                      <a:lvl6pPr marL="2058988" fontAlgn="base">
                        <a:spcBef>
                          <a:spcPct val="20000"/>
                        </a:spcBef>
                        <a:spcAft>
                          <a:spcPct val="0"/>
                        </a:spcAft>
                        <a:defRPr sz="1600">
                          <a:solidFill>
                            <a:schemeClr val="tx1"/>
                          </a:solidFill>
                          <a:latin typeface="Calibri" pitchFamily="34" charset="0"/>
                        </a:defRPr>
                      </a:lvl6pPr>
                      <a:lvl7pPr marL="2516188" fontAlgn="base">
                        <a:spcBef>
                          <a:spcPct val="20000"/>
                        </a:spcBef>
                        <a:spcAft>
                          <a:spcPct val="0"/>
                        </a:spcAft>
                        <a:defRPr sz="1600">
                          <a:solidFill>
                            <a:schemeClr val="tx1"/>
                          </a:solidFill>
                          <a:latin typeface="Calibri" pitchFamily="34" charset="0"/>
                        </a:defRPr>
                      </a:lvl7pPr>
                      <a:lvl8pPr marL="2973388" fontAlgn="base">
                        <a:spcBef>
                          <a:spcPct val="20000"/>
                        </a:spcBef>
                        <a:spcAft>
                          <a:spcPct val="0"/>
                        </a:spcAft>
                        <a:defRPr sz="1600">
                          <a:solidFill>
                            <a:schemeClr val="tx1"/>
                          </a:solidFill>
                          <a:latin typeface="Calibri" pitchFamily="34" charset="0"/>
                        </a:defRPr>
                      </a:lvl8pPr>
                      <a:lvl9pPr marL="3430588" fontAlgn="base">
                        <a:spcBef>
                          <a:spcPct val="20000"/>
                        </a:spcBef>
                        <a:spcAft>
                          <a:spcPct val="0"/>
                        </a:spcAft>
                        <a:defRPr sz="1600">
                          <a:solidFill>
                            <a:schemeClr val="tx1"/>
                          </a:solidFill>
                          <a:latin typeface="Calibri" pitchFamily="34" charset="0"/>
                        </a:defRPr>
                      </a:lvl9pPr>
                    </a:lstStyle>
                    <a:p>
                      <a:pPr marL="0" marR="0" lvl="0" indent="0" algn="r" defTabSz="914400" rtl="0" eaLnBrk="1" fontAlgn="base" latinLnBrk="0" hangingPunct="1">
                        <a:lnSpc>
                          <a:spcPct val="100000"/>
                        </a:lnSpc>
                        <a:spcBef>
                          <a:spcPct val="20000"/>
                        </a:spcBef>
                        <a:spcAft>
                          <a:spcPct val="0"/>
                        </a:spcAft>
                        <a:buClrTx/>
                        <a:buSzTx/>
                        <a:buFont typeface="Calibri" pitchFamily="34" charset="0"/>
                        <a:buNone/>
                        <a:tabLst/>
                      </a:pPr>
                      <a:r>
                        <a:rPr kumimoji="0" lang="en-US" altLang="en-US" sz="1800" u="none" strike="noStrike" cap="none" normalizeH="0" baseline="0" dirty="0" smtClean="0">
                          <a:ln>
                            <a:noFill/>
                          </a:ln>
                          <a:effectLst/>
                        </a:rPr>
                        <a:t>P(make) = </a:t>
                      </a:r>
                      <a:endParaRPr kumimoji="0" lang="en-US" altLang="en-US" sz="1800" b="0" i="0" u="none" strike="noStrike" cap="none" normalizeH="0" baseline="0" dirty="0" smtClean="0">
                        <a:ln>
                          <a:noFill/>
                        </a:ln>
                        <a:solidFill>
                          <a:schemeClr val="tx1"/>
                        </a:solidFill>
                        <a:effectLst/>
                        <a:latin typeface="Calibri" pitchFamily="34" charset="0"/>
                      </a:endParaRPr>
                    </a:p>
                  </a:txBody>
                  <a:tcPr marL="52447" marR="52447" marT="52447" marB="52447" horzOverflow="overflow"/>
                </a:tc>
                <a:tc>
                  <a:txBody>
                    <a:bodyPr/>
                    <a:lstStyle>
                      <a:lvl1pPr algn="l">
                        <a:spcBef>
                          <a:spcPct val="20000"/>
                        </a:spcBef>
                        <a:buFont typeface="Calibri" pitchFamily="34" charset="0"/>
                        <a:defRPr sz="2400">
                          <a:solidFill>
                            <a:schemeClr val="tx1"/>
                          </a:solidFill>
                          <a:latin typeface="Calibri" pitchFamily="34" charset="0"/>
                        </a:defRPr>
                      </a:lvl1pPr>
                      <a:lvl2pPr marL="395288" algn="l">
                        <a:spcBef>
                          <a:spcPct val="20000"/>
                        </a:spcBef>
                        <a:defRPr sz="2000">
                          <a:solidFill>
                            <a:schemeClr val="tx1"/>
                          </a:solidFill>
                          <a:latin typeface="Calibri" pitchFamily="34" charset="0"/>
                        </a:defRPr>
                      </a:lvl2pPr>
                      <a:lvl3pPr marL="796925" algn="l">
                        <a:spcBef>
                          <a:spcPct val="20000"/>
                        </a:spcBef>
                        <a:defRPr>
                          <a:solidFill>
                            <a:schemeClr val="tx1"/>
                          </a:solidFill>
                          <a:latin typeface="Calibri" pitchFamily="34" charset="0"/>
                        </a:defRPr>
                      </a:lvl3pPr>
                      <a:lvl4pPr marL="1200150" algn="l">
                        <a:spcBef>
                          <a:spcPct val="20000"/>
                        </a:spcBef>
                        <a:buFont typeface="Webdings" pitchFamily="18" charset="2"/>
                        <a:defRPr sz="1600">
                          <a:solidFill>
                            <a:schemeClr val="tx1"/>
                          </a:solidFill>
                          <a:latin typeface="Calibri" pitchFamily="34" charset="0"/>
                        </a:defRPr>
                      </a:lvl4pPr>
                      <a:lvl5pPr marL="1601788" algn="l">
                        <a:spcBef>
                          <a:spcPct val="20000"/>
                        </a:spcBef>
                        <a:defRPr sz="1600">
                          <a:solidFill>
                            <a:schemeClr val="tx1"/>
                          </a:solidFill>
                          <a:latin typeface="Calibri" pitchFamily="34" charset="0"/>
                        </a:defRPr>
                      </a:lvl5pPr>
                      <a:lvl6pPr marL="2058988" fontAlgn="base">
                        <a:spcBef>
                          <a:spcPct val="20000"/>
                        </a:spcBef>
                        <a:spcAft>
                          <a:spcPct val="0"/>
                        </a:spcAft>
                        <a:defRPr sz="1600">
                          <a:solidFill>
                            <a:schemeClr val="tx1"/>
                          </a:solidFill>
                          <a:latin typeface="Calibri" pitchFamily="34" charset="0"/>
                        </a:defRPr>
                      </a:lvl6pPr>
                      <a:lvl7pPr marL="2516188" fontAlgn="base">
                        <a:spcBef>
                          <a:spcPct val="20000"/>
                        </a:spcBef>
                        <a:spcAft>
                          <a:spcPct val="0"/>
                        </a:spcAft>
                        <a:defRPr sz="1600">
                          <a:solidFill>
                            <a:schemeClr val="tx1"/>
                          </a:solidFill>
                          <a:latin typeface="Calibri" pitchFamily="34" charset="0"/>
                        </a:defRPr>
                      </a:lvl7pPr>
                      <a:lvl8pPr marL="2973388" fontAlgn="base">
                        <a:spcBef>
                          <a:spcPct val="20000"/>
                        </a:spcBef>
                        <a:spcAft>
                          <a:spcPct val="0"/>
                        </a:spcAft>
                        <a:defRPr sz="1600">
                          <a:solidFill>
                            <a:schemeClr val="tx1"/>
                          </a:solidFill>
                          <a:latin typeface="Calibri" pitchFamily="34" charset="0"/>
                        </a:defRPr>
                      </a:lvl8pPr>
                      <a:lvl9pPr marL="3430588" fontAlgn="base">
                        <a:spcBef>
                          <a:spcPct val="20000"/>
                        </a:spcBef>
                        <a:spcAft>
                          <a:spcPct val="0"/>
                        </a:spcAft>
                        <a:defRPr sz="1600">
                          <a:solidFill>
                            <a:schemeClr val="tx1"/>
                          </a:solidFill>
                          <a:latin typeface="Calibri"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Calibri" pitchFamily="34" charset="0"/>
                        <a:buNone/>
                        <a:tabLst/>
                      </a:pPr>
                      <a:r>
                        <a:rPr kumimoji="0" lang="en-US" altLang="en-US" sz="1800" u="none" strike="noStrike" cap="none" normalizeH="0" baseline="0" dirty="0" smtClean="0">
                          <a:ln>
                            <a:noFill/>
                          </a:ln>
                          <a:effectLst/>
                        </a:rPr>
                        <a:t>.9047</a:t>
                      </a:r>
                      <a:endParaRPr kumimoji="0" lang="en-US" altLang="en-US" sz="1800" b="0" i="0" u="none" strike="noStrike" cap="none" normalizeH="0" baseline="0" dirty="0" smtClean="0">
                        <a:ln>
                          <a:noFill/>
                        </a:ln>
                        <a:solidFill>
                          <a:schemeClr val="tx1"/>
                        </a:solidFill>
                        <a:effectLst/>
                        <a:latin typeface="Calibri" pitchFamily="34" charset="0"/>
                      </a:endParaRPr>
                    </a:p>
                  </a:txBody>
                  <a:tcPr marL="52447" marR="52447" marT="52447" marB="52447" horzOverflow="overflow"/>
                </a:tc>
                <a:extLst>
                  <a:ext uri="{0D108BD9-81ED-4DB2-BD59-A6C34878D82A}">
                    <a16:rowId xmlns="" xmlns:a16="http://schemas.microsoft.com/office/drawing/2014/main" val="10001"/>
                  </a:ext>
                </a:extLst>
              </a:tr>
              <a:tr h="386297">
                <a:tc>
                  <a:txBody>
                    <a:bodyPr/>
                    <a:lstStyle>
                      <a:lvl1pPr algn="l">
                        <a:spcBef>
                          <a:spcPct val="20000"/>
                        </a:spcBef>
                        <a:buFont typeface="Calibri" pitchFamily="34" charset="0"/>
                        <a:defRPr sz="2400">
                          <a:solidFill>
                            <a:schemeClr val="tx1"/>
                          </a:solidFill>
                          <a:latin typeface="Calibri" pitchFamily="34" charset="0"/>
                        </a:defRPr>
                      </a:lvl1pPr>
                      <a:lvl2pPr marL="395288" algn="l">
                        <a:spcBef>
                          <a:spcPct val="20000"/>
                        </a:spcBef>
                        <a:defRPr sz="2000">
                          <a:solidFill>
                            <a:schemeClr val="tx1"/>
                          </a:solidFill>
                          <a:latin typeface="Calibri" pitchFamily="34" charset="0"/>
                        </a:defRPr>
                      </a:lvl2pPr>
                      <a:lvl3pPr marL="796925" algn="l">
                        <a:spcBef>
                          <a:spcPct val="20000"/>
                        </a:spcBef>
                        <a:defRPr>
                          <a:solidFill>
                            <a:schemeClr val="tx1"/>
                          </a:solidFill>
                          <a:latin typeface="Calibri" pitchFamily="34" charset="0"/>
                        </a:defRPr>
                      </a:lvl3pPr>
                      <a:lvl4pPr marL="1200150" algn="l">
                        <a:spcBef>
                          <a:spcPct val="20000"/>
                        </a:spcBef>
                        <a:buFont typeface="Webdings" pitchFamily="18" charset="2"/>
                        <a:defRPr sz="1600">
                          <a:solidFill>
                            <a:schemeClr val="tx1"/>
                          </a:solidFill>
                          <a:latin typeface="Calibri" pitchFamily="34" charset="0"/>
                        </a:defRPr>
                      </a:lvl4pPr>
                      <a:lvl5pPr marL="1601788" algn="l">
                        <a:spcBef>
                          <a:spcPct val="20000"/>
                        </a:spcBef>
                        <a:defRPr sz="1600">
                          <a:solidFill>
                            <a:schemeClr val="tx1"/>
                          </a:solidFill>
                          <a:latin typeface="Calibri" pitchFamily="34" charset="0"/>
                        </a:defRPr>
                      </a:lvl5pPr>
                      <a:lvl6pPr marL="2058988" fontAlgn="base">
                        <a:spcBef>
                          <a:spcPct val="20000"/>
                        </a:spcBef>
                        <a:spcAft>
                          <a:spcPct val="0"/>
                        </a:spcAft>
                        <a:defRPr sz="1600">
                          <a:solidFill>
                            <a:schemeClr val="tx1"/>
                          </a:solidFill>
                          <a:latin typeface="Calibri" pitchFamily="34" charset="0"/>
                        </a:defRPr>
                      </a:lvl6pPr>
                      <a:lvl7pPr marL="2516188" fontAlgn="base">
                        <a:spcBef>
                          <a:spcPct val="20000"/>
                        </a:spcBef>
                        <a:spcAft>
                          <a:spcPct val="0"/>
                        </a:spcAft>
                        <a:defRPr sz="1600">
                          <a:solidFill>
                            <a:schemeClr val="tx1"/>
                          </a:solidFill>
                          <a:latin typeface="Calibri" pitchFamily="34" charset="0"/>
                        </a:defRPr>
                      </a:lvl7pPr>
                      <a:lvl8pPr marL="2973388" fontAlgn="base">
                        <a:spcBef>
                          <a:spcPct val="20000"/>
                        </a:spcBef>
                        <a:spcAft>
                          <a:spcPct val="0"/>
                        </a:spcAft>
                        <a:defRPr sz="1600">
                          <a:solidFill>
                            <a:schemeClr val="tx1"/>
                          </a:solidFill>
                          <a:latin typeface="Calibri" pitchFamily="34" charset="0"/>
                        </a:defRPr>
                      </a:lvl8pPr>
                      <a:lvl9pPr marL="3430588" fontAlgn="base">
                        <a:spcBef>
                          <a:spcPct val="20000"/>
                        </a:spcBef>
                        <a:spcAft>
                          <a:spcPct val="0"/>
                        </a:spcAft>
                        <a:defRPr sz="1600">
                          <a:solidFill>
                            <a:schemeClr val="tx1"/>
                          </a:solidFill>
                          <a:latin typeface="Calibri" pitchFamily="34" charset="0"/>
                        </a:defRPr>
                      </a:lvl9pPr>
                    </a:lstStyle>
                    <a:p>
                      <a:pPr marL="0" marR="0" lvl="0" indent="0" algn="r" defTabSz="914400" rtl="0" eaLnBrk="1" fontAlgn="base" latinLnBrk="0" hangingPunct="1">
                        <a:lnSpc>
                          <a:spcPct val="100000"/>
                        </a:lnSpc>
                        <a:spcBef>
                          <a:spcPct val="20000"/>
                        </a:spcBef>
                        <a:spcAft>
                          <a:spcPct val="0"/>
                        </a:spcAft>
                        <a:buClrTx/>
                        <a:buSzTx/>
                        <a:buFont typeface="Calibri" pitchFamily="34" charset="0"/>
                        <a:buNone/>
                        <a:tabLst/>
                      </a:pPr>
                      <a:r>
                        <a:rPr kumimoji="0" lang="en-US" altLang="en-US" sz="1800" u="none" strike="noStrike" cap="none" normalizeH="0" baseline="0" dirty="0" smtClean="0">
                          <a:ln>
                            <a:noFill/>
                          </a:ln>
                          <a:effectLst/>
                        </a:rPr>
                        <a:t>P(MG) = </a:t>
                      </a:r>
                      <a:endParaRPr kumimoji="0" lang="en-US" altLang="en-US" sz="1800" b="0" i="0" u="none" strike="noStrike" cap="none" normalizeH="0" baseline="0" dirty="0" smtClean="0">
                        <a:ln>
                          <a:noFill/>
                        </a:ln>
                        <a:solidFill>
                          <a:schemeClr val="tx1"/>
                        </a:solidFill>
                        <a:effectLst/>
                        <a:latin typeface="Calibri" pitchFamily="34" charset="0"/>
                      </a:endParaRPr>
                    </a:p>
                  </a:txBody>
                  <a:tcPr marL="52447" marR="52447" marT="52447" marB="52447" horzOverflow="overflow"/>
                </a:tc>
                <a:tc>
                  <a:txBody>
                    <a:bodyPr/>
                    <a:lstStyle>
                      <a:lvl1pPr algn="l">
                        <a:spcBef>
                          <a:spcPct val="20000"/>
                        </a:spcBef>
                        <a:buFont typeface="Calibri" pitchFamily="34" charset="0"/>
                        <a:defRPr sz="2400">
                          <a:solidFill>
                            <a:schemeClr val="tx1"/>
                          </a:solidFill>
                          <a:latin typeface="Calibri" pitchFamily="34" charset="0"/>
                        </a:defRPr>
                      </a:lvl1pPr>
                      <a:lvl2pPr marL="395288" algn="l">
                        <a:spcBef>
                          <a:spcPct val="20000"/>
                        </a:spcBef>
                        <a:defRPr sz="2000">
                          <a:solidFill>
                            <a:schemeClr val="tx1"/>
                          </a:solidFill>
                          <a:latin typeface="Calibri" pitchFamily="34" charset="0"/>
                        </a:defRPr>
                      </a:lvl2pPr>
                      <a:lvl3pPr marL="796925" algn="l">
                        <a:spcBef>
                          <a:spcPct val="20000"/>
                        </a:spcBef>
                        <a:defRPr>
                          <a:solidFill>
                            <a:schemeClr val="tx1"/>
                          </a:solidFill>
                          <a:latin typeface="Calibri" pitchFamily="34" charset="0"/>
                        </a:defRPr>
                      </a:lvl3pPr>
                      <a:lvl4pPr marL="1200150" algn="l">
                        <a:spcBef>
                          <a:spcPct val="20000"/>
                        </a:spcBef>
                        <a:buFont typeface="Webdings" pitchFamily="18" charset="2"/>
                        <a:defRPr sz="1600">
                          <a:solidFill>
                            <a:schemeClr val="tx1"/>
                          </a:solidFill>
                          <a:latin typeface="Calibri" pitchFamily="34" charset="0"/>
                        </a:defRPr>
                      </a:lvl4pPr>
                      <a:lvl5pPr marL="1601788" algn="l">
                        <a:spcBef>
                          <a:spcPct val="20000"/>
                        </a:spcBef>
                        <a:defRPr sz="1600">
                          <a:solidFill>
                            <a:schemeClr val="tx1"/>
                          </a:solidFill>
                          <a:latin typeface="Calibri" pitchFamily="34" charset="0"/>
                        </a:defRPr>
                      </a:lvl5pPr>
                      <a:lvl6pPr marL="2058988" fontAlgn="base">
                        <a:spcBef>
                          <a:spcPct val="20000"/>
                        </a:spcBef>
                        <a:spcAft>
                          <a:spcPct val="0"/>
                        </a:spcAft>
                        <a:defRPr sz="1600">
                          <a:solidFill>
                            <a:schemeClr val="tx1"/>
                          </a:solidFill>
                          <a:latin typeface="Calibri" pitchFamily="34" charset="0"/>
                        </a:defRPr>
                      </a:lvl6pPr>
                      <a:lvl7pPr marL="2516188" fontAlgn="base">
                        <a:spcBef>
                          <a:spcPct val="20000"/>
                        </a:spcBef>
                        <a:spcAft>
                          <a:spcPct val="0"/>
                        </a:spcAft>
                        <a:defRPr sz="1600">
                          <a:solidFill>
                            <a:schemeClr val="tx1"/>
                          </a:solidFill>
                          <a:latin typeface="Calibri" pitchFamily="34" charset="0"/>
                        </a:defRPr>
                      </a:lvl7pPr>
                      <a:lvl8pPr marL="2973388" fontAlgn="base">
                        <a:spcBef>
                          <a:spcPct val="20000"/>
                        </a:spcBef>
                        <a:spcAft>
                          <a:spcPct val="0"/>
                        </a:spcAft>
                        <a:defRPr sz="1600">
                          <a:solidFill>
                            <a:schemeClr val="tx1"/>
                          </a:solidFill>
                          <a:latin typeface="Calibri" pitchFamily="34" charset="0"/>
                        </a:defRPr>
                      </a:lvl8pPr>
                      <a:lvl9pPr marL="3430588" fontAlgn="base">
                        <a:spcBef>
                          <a:spcPct val="20000"/>
                        </a:spcBef>
                        <a:spcAft>
                          <a:spcPct val="0"/>
                        </a:spcAft>
                        <a:defRPr sz="1600">
                          <a:solidFill>
                            <a:schemeClr val="tx1"/>
                          </a:solidFill>
                          <a:latin typeface="Calibri"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Calibri" pitchFamily="34" charset="0"/>
                        <a:buNone/>
                        <a:tabLst/>
                      </a:pPr>
                      <a:r>
                        <a:rPr kumimoji="0" lang="en-US" altLang="en-US" sz="1800" u="none" strike="noStrike" cap="none" normalizeH="0" baseline="0" dirty="0" smtClean="0">
                          <a:ln>
                            <a:noFill/>
                          </a:ln>
                          <a:effectLst/>
                        </a:rPr>
                        <a:t>.790</a:t>
                      </a:r>
                      <a:endParaRPr kumimoji="0" lang="en-US" altLang="en-US" sz="1800" b="0" i="0" u="none" strike="noStrike" cap="none" normalizeH="0" baseline="0" dirty="0" smtClean="0">
                        <a:ln>
                          <a:noFill/>
                        </a:ln>
                        <a:solidFill>
                          <a:schemeClr val="tx1"/>
                        </a:solidFill>
                        <a:effectLst/>
                        <a:latin typeface="Calibri" pitchFamily="34" charset="0"/>
                      </a:endParaRPr>
                    </a:p>
                  </a:txBody>
                  <a:tcPr marL="52447" marR="52447" marT="52447" marB="52447" horzOverflow="overflow"/>
                </a:tc>
                <a:extLst>
                  <a:ext uri="{0D108BD9-81ED-4DB2-BD59-A6C34878D82A}">
                    <a16:rowId xmlns="" xmlns:a16="http://schemas.microsoft.com/office/drawing/2014/main" val="10002"/>
                  </a:ext>
                </a:extLst>
              </a:tr>
              <a:tr h="386297">
                <a:tc>
                  <a:txBody>
                    <a:bodyPr/>
                    <a:lstStyle>
                      <a:lvl1pPr algn="l">
                        <a:spcBef>
                          <a:spcPct val="20000"/>
                        </a:spcBef>
                        <a:buFont typeface="Calibri" pitchFamily="34" charset="0"/>
                        <a:defRPr sz="2400">
                          <a:solidFill>
                            <a:schemeClr val="tx1"/>
                          </a:solidFill>
                          <a:latin typeface="Calibri" pitchFamily="34" charset="0"/>
                        </a:defRPr>
                      </a:lvl1pPr>
                      <a:lvl2pPr marL="395288" algn="l">
                        <a:spcBef>
                          <a:spcPct val="20000"/>
                        </a:spcBef>
                        <a:defRPr sz="2000">
                          <a:solidFill>
                            <a:schemeClr val="tx1"/>
                          </a:solidFill>
                          <a:latin typeface="Calibri" pitchFamily="34" charset="0"/>
                        </a:defRPr>
                      </a:lvl2pPr>
                      <a:lvl3pPr marL="796925" algn="l">
                        <a:spcBef>
                          <a:spcPct val="20000"/>
                        </a:spcBef>
                        <a:defRPr>
                          <a:solidFill>
                            <a:schemeClr val="tx1"/>
                          </a:solidFill>
                          <a:latin typeface="Calibri" pitchFamily="34" charset="0"/>
                        </a:defRPr>
                      </a:lvl3pPr>
                      <a:lvl4pPr marL="1200150" algn="l">
                        <a:spcBef>
                          <a:spcPct val="20000"/>
                        </a:spcBef>
                        <a:buFont typeface="Webdings" pitchFamily="18" charset="2"/>
                        <a:defRPr sz="1600">
                          <a:solidFill>
                            <a:schemeClr val="tx1"/>
                          </a:solidFill>
                          <a:latin typeface="Calibri" pitchFamily="34" charset="0"/>
                        </a:defRPr>
                      </a:lvl4pPr>
                      <a:lvl5pPr marL="1601788" algn="l">
                        <a:spcBef>
                          <a:spcPct val="20000"/>
                        </a:spcBef>
                        <a:defRPr sz="1600">
                          <a:solidFill>
                            <a:schemeClr val="tx1"/>
                          </a:solidFill>
                          <a:latin typeface="Calibri" pitchFamily="34" charset="0"/>
                        </a:defRPr>
                      </a:lvl5pPr>
                      <a:lvl6pPr marL="2058988" fontAlgn="base">
                        <a:spcBef>
                          <a:spcPct val="20000"/>
                        </a:spcBef>
                        <a:spcAft>
                          <a:spcPct val="0"/>
                        </a:spcAft>
                        <a:defRPr sz="1600">
                          <a:solidFill>
                            <a:schemeClr val="tx1"/>
                          </a:solidFill>
                          <a:latin typeface="Calibri" pitchFamily="34" charset="0"/>
                        </a:defRPr>
                      </a:lvl6pPr>
                      <a:lvl7pPr marL="2516188" fontAlgn="base">
                        <a:spcBef>
                          <a:spcPct val="20000"/>
                        </a:spcBef>
                        <a:spcAft>
                          <a:spcPct val="0"/>
                        </a:spcAft>
                        <a:defRPr sz="1600">
                          <a:solidFill>
                            <a:schemeClr val="tx1"/>
                          </a:solidFill>
                          <a:latin typeface="Calibri" pitchFamily="34" charset="0"/>
                        </a:defRPr>
                      </a:lvl7pPr>
                      <a:lvl8pPr marL="2973388" fontAlgn="base">
                        <a:spcBef>
                          <a:spcPct val="20000"/>
                        </a:spcBef>
                        <a:spcAft>
                          <a:spcPct val="0"/>
                        </a:spcAft>
                        <a:defRPr sz="1600">
                          <a:solidFill>
                            <a:schemeClr val="tx1"/>
                          </a:solidFill>
                          <a:latin typeface="Calibri" pitchFamily="34" charset="0"/>
                        </a:defRPr>
                      </a:lvl8pPr>
                      <a:lvl9pPr marL="3430588" fontAlgn="base">
                        <a:spcBef>
                          <a:spcPct val="20000"/>
                        </a:spcBef>
                        <a:spcAft>
                          <a:spcPct val="0"/>
                        </a:spcAft>
                        <a:defRPr sz="1600">
                          <a:solidFill>
                            <a:schemeClr val="tx1"/>
                          </a:solidFill>
                          <a:latin typeface="Calibri" pitchFamily="34" charset="0"/>
                        </a:defRPr>
                      </a:lvl9pPr>
                    </a:lstStyle>
                    <a:p>
                      <a:pPr marL="0" marR="0" lvl="0" indent="0" algn="r" defTabSz="914400" rtl="0" eaLnBrk="1" fontAlgn="base" latinLnBrk="0" hangingPunct="1">
                        <a:lnSpc>
                          <a:spcPct val="100000"/>
                        </a:lnSpc>
                        <a:spcBef>
                          <a:spcPct val="20000"/>
                        </a:spcBef>
                        <a:spcAft>
                          <a:spcPct val="0"/>
                        </a:spcAft>
                        <a:buClrTx/>
                        <a:buSzTx/>
                        <a:buFont typeface="Calibri" pitchFamily="34" charset="0"/>
                        <a:buNone/>
                        <a:tabLst/>
                      </a:pPr>
                      <a:r>
                        <a:rPr kumimoji="0" lang="en-US" altLang="en-US" sz="1800" u="none" strike="noStrike" cap="none" normalizeH="0" baseline="0" dirty="0" smtClean="0">
                          <a:ln>
                            <a:noFill/>
                          </a:ln>
                          <a:effectLst/>
                        </a:rPr>
                        <a:t>P(</a:t>
                      </a:r>
                      <a:r>
                        <a:rPr kumimoji="0" lang="en-US" altLang="en-US" sz="1800" u="none" strike="noStrike" cap="none" normalizeH="0" baseline="0" dirty="0" err="1" smtClean="0">
                          <a:ln>
                            <a:noFill/>
                          </a:ln>
                          <a:effectLst/>
                        </a:rPr>
                        <a:t>make|MG</a:t>
                      </a:r>
                      <a:r>
                        <a:rPr kumimoji="0" lang="en-US" altLang="en-US" sz="1800" u="none" strike="noStrike" cap="none" normalizeH="0" baseline="0" dirty="0" smtClean="0">
                          <a:ln>
                            <a:noFill/>
                          </a:ln>
                          <a:effectLst/>
                        </a:rPr>
                        <a:t>) = </a:t>
                      </a:r>
                      <a:endParaRPr kumimoji="0" lang="en-US" altLang="en-US" sz="1800" b="0" i="0" u="none" strike="noStrike" cap="none" normalizeH="0" baseline="0" dirty="0" smtClean="0">
                        <a:ln>
                          <a:noFill/>
                        </a:ln>
                        <a:solidFill>
                          <a:schemeClr val="tx1"/>
                        </a:solidFill>
                        <a:effectLst/>
                        <a:latin typeface="Calibri" pitchFamily="34" charset="0"/>
                      </a:endParaRPr>
                    </a:p>
                  </a:txBody>
                  <a:tcPr marL="52447" marR="52447" marT="52447" marB="52447" horzOverflow="overflow"/>
                </a:tc>
                <a:tc>
                  <a:txBody>
                    <a:bodyPr/>
                    <a:lstStyle>
                      <a:lvl1pPr algn="l">
                        <a:spcBef>
                          <a:spcPct val="20000"/>
                        </a:spcBef>
                        <a:buFont typeface="Calibri" pitchFamily="34" charset="0"/>
                        <a:defRPr sz="2400">
                          <a:solidFill>
                            <a:schemeClr val="tx1"/>
                          </a:solidFill>
                          <a:latin typeface="Calibri" pitchFamily="34" charset="0"/>
                        </a:defRPr>
                      </a:lvl1pPr>
                      <a:lvl2pPr marL="395288" algn="l">
                        <a:spcBef>
                          <a:spcPct val="20000"/>
                        </a:spcBef>
                        <a:defRPr sz="2000">
                          <a:solidFill>
                            <a:schemeClr val="tx1"/>
                          </a:solidFill>
                          <a:latin typeface="Calibri" pitchFamily="34" charset="0"/>
                        </a:defRPr>
                      </a:lvl2pPr>
                      <a:lvl3pPr marL="796925" algn="l">
                        <a:spcBef>
                          <a:spcPct val="20000"/>
                        </a:spcBef>
                        <a:defRPr>
                          <a:solidFill>
                            <a:schemeClr val="tx1"/>
                          </a:solidFill>
                          <a:latin typeface="Calibri" pitchFamily="34" charset="0"/>
                        </a:defRPr>
                      </a:lvl3pPr>
                      <a:lvl4pPr marL="1200150" algn="l">
                        <a:spcBef>
                          <a:spcPct val="20000"/>
                        </a:spcBef>
                        <a:buFont typeface="Webdings" pitchFamily="18" charset="2"/>
                        <a:defRPr sz="1600">
                          <a:solidFill>
                            <a:schemeClr val="tx1"/>
                          </a:solidFill>
                          <a:latin typeface="Calibri" pitchFamily="34" charset="0"/>
                        </a:defRPr>
                      </a:lvl4pPr>
                      <a:lvl5pPr marL="1601788" algn="l">
                        <a:spcBef>
                          <a:spcPct val="20000"/>
                        </a:spcBef>
                        <a:defRPr sz="1600">
                          <a:solidFill>
                            <a:schemeClr val="tx1"/>
                          </a:solidFill>
                          <a:latin typeface="Calibri" pitchFamily="34" charset="0"/>
                        </a:defRPr>
                      </a:lvl5pPr>
                      <a:lvl6pPr marL="2058988" fontAlgn="base">
                        <a:spcBef>
                          <a:spcPct val="20000"/>
                        </a:spcBef>
                        <a:spcAft>
                          <a:spcPct val="0"/>
                        </a:spcAft>
                        <a:defRPr sz="1600">
                          <a:solidFill>
                            <a:schemeClr val="tx1"/>
                          </a:solidFill>
                          <a:latin typeface="Calibri" pitchFamily="34" charset="0"/>
                        </a:defRPr>
                      </a:lvl6pPr>
                      <a:lvl7pPr marL="2516188" fontAlgn="base">
                        <a:spcBef>
                          <a:spcPct val="20000"/>
                        </a:spcBef>
                        <a:spcAft>
                          <a:spcPct val="0"/>
                        </a:spcAft>
                        <a:defRPr sz="1600">
                          <a:solidFill>
                            <a:schemeClr val="tx1"/>
                          </a:solidFill>
                          <a:latin typeface="Calibri" pitchFamily="34" charset="0"/>
                        </a:defRPr>
                      </a:lvl7pPr>
                      <a:lvl8pPr marL="2973388" fontAlgn="base">
                        <a:spcBef>
                          <a:spcPct val="20000"/>
                        </a:spcBef>
                        <a:spcAft>
                          <a:spcPct val="0"/>
                        </a:spcAft>
                        <a:defRPr sz="1600">
                          <a:solidFill>
                            <a:schemeClr val="tx1"/>
                          </a:solidFill>
                          <a:latin typeface="Calibri" pitchFamily="34" charset="0"/>
                        </a:defRPr>
                      </a:lvl8pPr>
                      <a:lvl9pPr marL="3430588" fontAlgn="base">
                        <a:spcBef>
                          <a:spcPct val="20000"/>
                        </a:spcBef>
                        <a:spcAft>
                          <a:spcPct val="0"/>
                        </a:spcAft>
                        <a:defRPr sz="1600">
                          <a:solidFill>
                            <a:schemeClr val="tx1"/>
                          </a:solidFill>
                          <a:latin typeface="Calibri"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Calibri" pitchFamily="34" charset="0"/>
                        <a:buNone/>
                        <a:tabLst/>
                      </a:pPr>
                      <a:r>
                        <a:rPr kumimoji="0" lang="en-US" altLang="en-US" sz="1800" u="none" strike="noStrike" cap="none" normalizeH="0" baseline="0" dirty="0" smtClean="0">
                          <a:ln>
                            <a:noFill/>
                          </a:ln>
                          <a:effectLst/>
                        </a:rPr>
                        <a:t>.942</a:t>
                      </a:r>
                      <a:endParaRPr kumimoji="0" lang="en-US" altLang="en-US" sz="1800" b="0" i="0" u="none" strike="noStrike" cap="none" normalizeH="0" baseline="0" dirty="0" smtClean="0">
                        <a:ln>
                          <a:noFill/>
                        </a:ln>
                        <a:solidFill>
                          <a:schemeClr val="tx1"/>
                        </a:solidFill>
                        <a:effectLst/>
                        <a:latin typeface="Calibri" pitchFamily="34" charset="0"/>
                      </a:endParaRPr>
                    </a:p>
                  </a:txBody>
                  <a:tcPr marL="52447" marR="52447" marT="52447" marB="52447" horzOverflow="overflow"/>
                </a:tc>
                <a:extLst>
                  <a:ext uri="{0D108BD9-81ED-4DB2-BD59-A6C34878D82A}">
                    <a16:rowId xmlns="" xmlns:a16="http://schemas.microsoft.com/office/drawing/2014/main" val="10003"/>
                  </a:ext>
                </a:extLst>
              </a:tr>
            </a:tbl>
          </a:graphicData>
        </a:graphic>
      </p:graphicFrame>
      <p:pic>
        <p:nvPicPr>
          <p:cNvPr id="7" name="Picture 6"/>
          <p:cNvPicPr>
            <a:picLocks noChangeAspect="1"/>
          </p:cNvPicPr>
          <p:nvPr/>
        </p:nvPicPr>
        <p:blipFill>
          <a:blip r:embed="rId4"/>
          <a:stretch>
            <a:fillRect/>
          </a:stretch>
        </p:blipFill>
        <p:spPr>
          <a:xfrm>
            <a:off x="165652" y="3385531"/>
            <a:ext cx="5367528" cy="1011544"/>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127371" y="4642969"/>
                <a:ext cx="571425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p</m:t>
                      </m:r>
                      <m:d>
                        <m:dPr>
                          <m:ctrlPr>
                            <a:rPr lang="en-US" sz="3200" b="0" i="1" smtClean="0">
                              <a:solidFill>
                                <a:schemeClr val="tx2"/>
                              </a:solidFill>
                              <a:latin typeface="Cambria Math" panose="02040503050406030204" pitchFamily="18" charset="0"/>
                            </a:rPr>
                          </m:ctrlPr>
                        </m:dPr>
                        <m:e>
                          <m:r>
                            <m:rPr>
                              <m:sty m:val="p"/>
                            </m:rPr>
                            <a:rPr lang="en-US" sz="3200" b="0" i="0" smtClean="0">
                              <a:solidFill>
                                <a:schemeClr val="tx2"/>
                              </a:solidFill>
                              <a:latin typeface="Cambria Math" panose="02040503050406030204" pitchFamily="18" charset="0"/>
                            </a:rPr>
                            <m:t>MG</m:t>
                          </m:r>
                        </m:e>
                        <m:e>
                          <m:r>
                            <m:rPr>
                              <m:sty m:val="p"/>
                            </m:rPr>
                            <a:rPr lang="en-US" sz="3200" b="0" i="0" smtClean="0">
                              <a:solidFill>
                                <a:schemeClr val="tx2"/>
                              </a:solidFill>
                              <a:latin typeface="Cambria Math" panose="02040503050406030204" pitchFamily="18" charset="0"/>
                              <a:ea typeface="Cambria Math" panose="02040503050406030204" pitchFamily="18" charset="0"/>
                            </a:rPr>
                            <m:t>make</m:t>
                          </m:r>
                        </m:e>
                      </m:d>
                      <m:r>
                        <a:rPr lang="en-US" sz="3200" b="0" i="0" smtClean="0">
                          <a:solidFill>
                            <a:schemeClr val="tx2"/>
                          </a:solidFill>
                          <a:latin typeface="Cambria Math" panose="02040503050406030204" pitchFamily="18" charset="0"/>
                          <a:ea typeface="Cambria Math" panose="02040503050406030204" pitchFamily="18" charset="0"/>
                        </a:rPr>
                        <m:t>=</m:t>
                      </m:r>
                      <m:f>
                        <m:fPr>
                          <m:ctrlPr>
                            <a:rPr lang="en-US" sz="3200" b="0" i="1" smtClean="0">
                              <a:solidFill>
                                <a:schemeClr val="tx2"/>
                              </a:solidFill>
                              <a:latin typeface="Cambria Math" panose="02040503050406030204" pitchFamily="18" charset="0"/>
                              <a:ea typeface="Cambria Math" panose="02040503050406030204" pitchFamily="18" charset="0"/>
                            </a:rPr>
                          </m:ctrlPr>
                        </m:fPr>
                        <m:num>
                          <m:r>
                            <a:rPr lang="en-US" sz="3200" b="0" i="0" smtClean="0">
                              <a:solidFill>
                                <a:schemeClr val="tx2"/>
                              </a:solidFill>
                              <a:latin typeface="Cambria Math" panose="02040503050406030204" pitchFamily="18" charset="0"/>
                              <a:ea typeface="Cambria Math" panose="02040503050406030204" pitchFamily="18" charset="0"/>
                            </a:rPr>
                            <m:t>.942∗.79</m:t>
                          </m:r>
                        </m:num>
                        <m:den>
                          <m:r>
                            <a:rPr lang="en-US" sz="3200" b="0" i="0" smtClean="0">
                              <a:solidFill>
                                <a:schemeClr val="tx2"/>
                              </a:solidFill>
                              <a:latin typeface="Cambria Math" panose="02040503050406030204" pitchFamily="18" charset="0"/>
                              <a:ea typeface="Cambria Math" panose="02040503050406030204" pitchFamily="18" charset="0"/>
                            </a:rPr>
                            <m:t>.9047</m:t>
                          </m:r>
                        </m:den>
                      </m:f>
                      <m:r>
                        <a:rPr lang="en-US" sz="3200" b="0" i="0" smtClean="0">
                          <a:solidFill>
                            <a:schemeClr val="tx2"/>
                          </a:solidFill>
                          <a:latin typeface="Cambria Math" panose="02040503050406030204" pitchFamily="18" charset="0"/>
                          <a:ea typeface="Cambria Math" panose="02040503050406030204" pitchFamily="18" charset="0"/>
                        </a:rPr>
                        <m:t>= </m:t>
                      </m:r>
                      <m:r>
                        <a:rPr lang="en-US" sz="3200" b="1" i="0" smtClean="0">
                          <a:solidFill>
                            <a:schemeClr val="tx2"/>
                          </a:solidFill>
                          <a:latin typeface="Cambria Math" panose="02040503050406030204" pitchFamily="18" charset="0"/>
                          <a:ea typeface="Cambria Math" panose="02040503050406030204" pitchFamily="18" charset="0"/>
                        </a:rPr>
                        <m:t>.</m:t>
                      </m:r>
                      <m:r>
                        <a:rPr lang="en-US" sz="3200" b="1" i="0" smtClean="0">
                          <a:solidFill>
                            <a:schemeClr val="tx2"/>
                          </a:solidFill>
                          <a:latin typeface="Cambria Math" panose="02040503050406030204" pitchFamily="18" charset="0"/>
                          <a:ea typeface="Cambria Math" panose="02040503050406030204" pitchFamily="18" charset="0"/>
                        </a:rPr>
                        <m:t>𝟖𝟐</m:t>
                      </m:r>
                    </m:oMath>
                  </m:oMathPara>
                </a14:m>
                <a:endParaRPr lang="en-US" sz="3200" b="1" dirty="0">
                  <a:solidFill>
                    <a:schemeClr val="tx2"/>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7371" y="4642969"/>
                <a:ext cx="5714257" cy="925190"/>
              </a:xfrm>
              <a:prstGeom prst="rect">
                <a:avLst/>
              </a:prstGeom>
              <a:blipFill>
                <a:blip r:embed="rId5"/>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4608" y="4743320"/>
            <a:ext cx="2425627" cy="1455376"/>
          </a:xfrm>
          <a:prstGeom prst="rect">
            <a:avLst/>
          </a:prstGeom>
          <a:ln>
            <a:noFill/>
          </a:ln>
          <a:effectLst>
            <a:outerShdw blurRad="190500" algn="tl" rotWithShape="0">
              <a:srgbClr val="000000">
                <a:alpha val="70000"/>
              </a:srgbClr>
            </a:outerShdw>
          </a:effectLst>
        </p:spPr>
      </p:pic>
      <p:sp>
        <p:nvSpPr>
          <p:cNvPr id="12"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 in Action</a:t>
            </a:r>
          </a:p>
        </p:txBody>
      </p:sp>
      <p:sp>
        <p:nvSpPr>
          <p:cNvPr id="2" name="Right Arrow 1"/>
          <p:cNvSpPr/>
          <p:nvPr/>
        </p:nvSpPr>
        <p:spPr>
          <a:xfrm>
            <a:off x="5387975" y="3648987"/>
            <a:ext cx="579422" cy="4846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Arrow Connector 17"/>
          <p:cNvCxnSpPr/>
          <p:nvPr/>
        </p:nvCxnSpPr>
        <p:spPr>
          <a:xfrm flipH="1">
            <a:off x="1866900" y="906780"/>
            <a:ext cx="982516" cy="105054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707385" y="914283"/>
            <a:ext cx="446831" cy="109043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0382" y="999694"/>
            <a:ext cx="1527776" cy="523220"/>
          </a:xfrm>
          <a:prstGeom prst="rect">
            <a:avLst/>
          </a:prstGeom>
          <a:noFill/>
        </p:spPr>
        <p:txBody>
          <a:bodyPr wrap="square" rtlCol="0">
            <a:spAutoFit/>
          </a:bodyPr>
          <a:lstStyle/>
          <a:p>
            <a:r>
              <a:rPr lang="en-US" sz="1400" cap="small"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What I want to guess/estimate</a:t>
            </a:r>
            <a:endParaRPr lang="en-US" sz="1400" cap="small"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3" name="TextBox 22"/>
          <p:cNvSpPr txBox="1"/>
          <p:nvPr/>
        </p:nvSpPr>
        <p:spPr>
          <a:xfrm>
            <a:off x="2948220" y="1298193"/>
            <a:ext cx="1134893" cy="523220"/>
          </a:xfrm>
          <a:prstGeom prst="rect">
            <a:avLst/>
          </a:prstGeom>
          <a:noFill/>
        </p:spPr>
        <p:txBody>
          <a:bodyPr wrap="square" rtlCol="0">
            <a:spAutoFit/>
          </a:bodyPr>
          <a:lstStyle/>
          <a:p>
            <a:r>
              <a:rPr lang="en-US" sz="1400" cap="small"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Informative data</a:t>
            </a:r>
            <a:endParaRPr lang="en-US" sz="1400" cap="small"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24" name="Right Arrow 23"/>
          <p:cNvSpPr/>
          <p:nvPr/>
        </p:nvSpPr>
        <p:spPr>
          <a:xfrm rot="5400000">
            <a:off x="5113515" y="1221111"/>
            <a:ext cx="32004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5400000">
            <a:off x="5113515" y="2662397"/>
            <a:ext cx="32004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5400000">
            <a:off x="5113515" y="4408311"/>
            <a:ext cx="32004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437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up)">
                                      <p:cBhvr>
                                        <p:cTn id="33" dur="500"/>
                                        <p:tgtEl>
                                          <p:spTgt spid="2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par>
                          <p:cTn id="42" fill="hold">
                            <p:stCondLst>
                              <p:cond delay="1500"/>
                            </p:stCondLst>
                            <p:childTnLst>
                              <p:par>
                                <p:cTn id="43" presetID="1"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up)">
                                      <p:cBhvr>
                                        <p:cTn id="49" dur="500"/>
                                        <p:tgtEl>
                                          <p:spTgt spid="28"/>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2" grpId="0" animBg="1"/>
      <p:bldP spid="22" grpId="0"/>
      <p:bldP spid="23" grpId="0"/>
      <p:bldP spid="24"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1621193" y="284658"/>
                <a:ext cx="5714257"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p</m:t>
                      </m:r>
                      <m:d>
                        <m:dPr>
                          <m:ctrlPr>
                            <a:rPr lang="en-US" sz="3200" b="0" i="1" smtClean="0">
                              <a:solidFill>
                                <a:schemeClr val="tx2"/>
                              </a:solidFill>
                              <a:latin typeface="Cambria Math" panose="02040503050406030204" pitchFamily="18" charset="0"/>
                            </a:rPr>
                          </m:ctrlPr>
                        </m:dPr>
                        <m:e>
                          <m:r>
                            <m:rPr>
                              <m:sty m:val="p"/>
                            </m:rPr>
                            <a:rPr lang="en-US" sz="3200" b="0" i="0" smtClean="0">
                              <a:solidFill>
                                <a:schemeClr val="tx2"/>
                              </a:solidFill>
                              <a:latin typeface="Cambria Math" panose="02040503050406030204" pitchFamily="18" charset="0"/>
                            </a:rPr>
                            <m:t>MG</m:t>
                          </m:r>
                        </m:e>
                        <m:e>
                          <m:r>
                            <m:rPr>
                              <m:sty m:val="p"/>
                            </m:rPr>
                            <a:rPr lang="en-US" sz="3200" b="0" i="0" smtClean="0">
                              <a:solidFill>
                                <a:schemeClr val="tx2"/>
                              </a:solidFill>
                              <a:latin typeface="Cambria Math" panose="02040503050406030204" pitchFamily="18" charset="0"/>
                              <a:ea typeface="Cambria Math" panose="02040503050406030204" pitchFamily="18" charset="0"/>
                            </a:rPr>
                            <m:t>make</m:t>
                          </m:r>
                        </m:e>
                      </m:d>
                      <m:r>
                        <a:rPr lang="en-US" sz="3200" b="0" i="0" smtClean="0">
                          <a:solidFill>
                            <a:schemeClr val="tx2"/>
                          </a:solidFill>
                          <a:latin typeface="Cambria Math" panose="02040503050406030204" pitchFamily="18" charset="0"/>
                          <a:ea typeface="Cambria Math" panose="02040503050406030204" pitchFamily="18" charset="0"/>
                        </a:rPr>
                        <m:t>=</m:t>
                      </m:r>
                      <m:f>
                        <m:fPr>
                          <m:ctrlPr>
                            <a:rPr lang="en-US" sz="3200" b="0" i="1" smtClean="0">
                              <a:solidFill>
                                <a:schemeClr val="tx2"/>
                              </a:solidFill>
                              <a:latin typeface="Cambria Math" panose="02040503050406030204" pitchFamily="18" charset="0"/>
                              <a:ea typeface="Cambria Math" panose="02040503050406030204" pitchFamily="18" charset="0"/>
                            </a:rPr>
                          </m:ctrlPr>
                        </m:fPr>
                        <m:num>
                          <m:r>
                            <a:rPr lang="en-US" sz="3200" b="0" i="0" smtClean="0">
                              <a:solidFill>
                                <a:schemeClr val="accent6"/>
                              </a:solidFill>
                              <a:latin typeface="Cambria Math" panose="02040503050406030204" pitchFamily="18" charset="0"/>
                              <a:ea typeface="Cambria Math" panose="02040503050406030204" pitchFamily="18" charset="0"/>
                            </a:rPr>
                            <m:t>.942</m:t>
                          </m:r>
                          <m:r>
                            <a:rPr lang="en-US" sz="3200" b="0" i="0" smtClean="0">
                              <a:solidFill>
                                <a:schemeClr val="tx2"/>
                              </a:solidFill>
                              <a:latin typeface="Cambria Math" panose="02040503050406030204" pitchFamily="18" charset="0"/>
                              <a:ea typeface="Cambria Math" panose="02040503050406030204" pitchFamily="18" charset="0"/>
                            </a:rPr>
                            <m:t>∗</m:t>
                          </m:r>
                          <m:r>
                            <a:rPr lang="en-US" sz="3200" b="0" i="0" smtClean="0">
                              <a:solidFill>
                                <a:schemeClr val="accent3"/>
                              </a:solidFill>
                              <a:latin typeface="Cambria Math" panose="02040503050406030204" pitchFamily="18" charset="0"/>
                              <a:ea typeface="Cambria Math" panose="02040503050406030204" pitchFamily="18" charset="0"/>
                            </a:rPr>
                            <m:t>.79</m:t>
                          </m:r>
                        </m:num>
                        <m:den>
                          <m:r>
                            <a:rPr lang="en-US" sz="3200" b="0" i="0" smtClean="0">
                              <a:solidFill>
                                <a:schemeClr val="accent2"/>
                              </a:solidFill>
                              <a:latin typeface="Cambria Math" panose="02040503050406030204" pitchFamily="18" charset="0"/>
                              <a:ea typeface="Cambria Math" panose="02040503050406030204" pitchFamily="18" charset="0"/>
                            </a:rPr>
                            <m:t>.9047</m:t>
                          </m:r>
                        </m:den>
                      </m:f>
                      <m:r>
                        <a:rPr lang="en-US" sz="3200" b="0" i="0" smtClean="0">
                          <a:solidFill>
                            <a:schemeClr val="tx2"/>
                          </a:solidFill>
                          <a:latin typeface="Cambria Math" panose="02040503050406030204" pitchFamily="18" charset="0"/>
                          <a:ea typeface="Cambria Math" panose="02040503050406030204" pitchFamily="18" charset="0"/>
                        </a:rPr>
                        <m:t>= </m:t>
                      </m:r>
                      <m:r>
                        <a:rPr lang="en-US" sz="3200" b="1" i="0" smtClean="0">
                          <a:solidFill>
                            <a:schemeClr val="tx2"/>
                          </a:solidFill>
                          <a:latin typeface="Cambria Math" panose="02040503050406030204" pitchFamily="18" charset="0"/>
                          <a:ea typeface="Cambria Math" panose="02040503050406030204" pitchFamily="18" charset="0"/>
                        </a:rPr>
                        <m:t>.</m:t>
                      </m:r>
                      <m:r>
                        <a:rPr lang="en-US" sz="3200" b="1" i="0" smtClean="0">
                          <a:solidFill>
                            <a:schemeClr val="tx2"/>
                          </a:solidFill>
                          <a:latin typeface="Cambria Math" panose="02040503050406030204" pitchFamily="18" charset="0"/>
                          <a:ea typeface="Cambria Math" panose="02040503050406030204" pitchFamily="18" charset="0"/>
                        </a:rPr>
                        <m:t>𝟖𝟐</m:t>
                      </m:r>
                    </m:oMath>
                  </m:oMathPara>
                </a14:m>
                <a:endParaRPr lang="en-US" sz="3200" b="1" dirty="0">
                  <a:solidFill>
                    <a:schemeClr val="tx2"/>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21193" y="284658"/>
                <a:ext cx="5714257" cy="925190"/>
              </a:xfrm>
              <a:prstGeom prst="rect">
                <a:avLst/>
              </a:prstGeom>
              <a:blipFill>
                <a:blip r:embed="rId2"/>
                <a:stretch>
                  <a:fillRect/>
                </a:stretch>
              </a:blipFill>
            </p:spPr>
            <p:txBody>
              <a:bodyPr/>
              <a:lstStyle/>
              <a:p>
                <a:r>
                  <a:rPr lang="en-US">
                    <a:noFill/>
                  </a:rPr>
                  <a:t> </a:t>
                </a:r>
              </a:p>
            </p:txBody>
          </p:sp>
        </mc:Fallback>
      </mc:AlternateContent>
      <p:grpSp>
        <p:nvGrpSpPr>
          <p:cNvPr id="2" name="Group 1"/>
          <p:cNvGrpSpPr/>
          <p:nvPr/>
        </p:nvGrpSpPr>
        <p:grpSpPr>
          <a:xfrm>
            <a:off x="334978" y="3422210"/>
            <a:ext cx="8338242" cy="794846"/>
            <a:chOff x="334978" y="3422210"/>
            <a:chExt cx="8338242" cy="794846"/>
          </a:xfrm>
        </p:grpSpPr>
        <p:cxnSp>
          <p:nvCxnSpPr>
            <p:cNvPr id="6" name="Straight Arrow Connector 5"/>
            <p:cNvCxnSpPr/>
            <p:nvPr/>
          </p:nvCxnSpPr>
          <p:spPr>
            <a:xfrm>
              <a:off x="334978" y="3594226"/>
              <a:ext cx="8338242"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41972"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166225"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306823"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71674"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36525"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0065" y="3847724"/>
              <a:ext cx="583814" cy="369332"/>
            </a:xfrm>
            <a:prstGeom prst="rect">
              <a:avLst/>
            </a:prstGeom>
            <a:noFill/>
          </p:spPr>
          <p:txBody>
            <a:bodyPr wrap="none" rtlCol="0">
              <a:spAutoFit/>
            </a:bodyPr>
            <a:lstStyle/>
            <a:p>
              <a:pPr algn="ctr"/>
              <a:r>
                <a:rPr lang="en-US" dirty="0" smtClean="0"/>
                <a:t>75%</a:t>
              </a:r>
              <a:endParaRPr lang="en-US" dirty="0"/>
            </a:p>
          </p:txBody>
        </p:sp>
        <p:sp>
          <p:nvSpPr>
            <p:cNvPr id="23" name="TextBox 22"/>
            <p:cNvSpPr txBox="1"/>
            <p:nvPr/>
          </p:nvSpPr>
          <p:spPr>
            <a:xfrm>
              <a:off x="2014916" y="3847724"/>
              <a:ext cx="583814" cy="369332"/>
            </a:xfrm>
            <a:prstGeom prst="rect">
              <a:avLst/>
            </a:prstGeom>
            <a:noFill/>
          </p:spPr>
          <p:txBody>
            <a:bodyPr wrap="none" rtlCol="0">
              <a:spAutoFit/>
            </a:bodyPr>
            <a:lstStyle/>
            <a:p>
              <a:pPr algn="ctr"/>
              <a:r>
                <a:rPr lang="en-US" dirty="0" smtClean="0"/>
                <a:t>80%</a:t>
              </a:r>
              <a:endParaRPr lang="en-US" dirty="0"/>
            </a:p>
          </p:txBody>
        </p:sp>
        <p:sp>
          <p:nvSpPr>
            <p:cNvPr id="24" name="TextBox 23"/>
            <p:cNvSpPr txBox="1"/>
            <p:nvPr/>
          </p:nvSpPr>
          <p:spPr>
            <a:xfrm>
              <a:off x="3479767" y="3847724"/>
              <a:ext cx="583814" cy="369332"/>
            </a:xfrm>
            <a:prstGeom prst="rect">
              <a:avLst/>
            </a:prstGeom>
            <a:noFill/>
          </p:spPr>
          <p:txBody>
            <a:bodyPr wrap="none" rtlCol="0">
              <a:spAutoFit/>
            </a:bodyPr>
            <a:lstStyle/>
            <a:p>
              <a:pPr algn="ctr"/>
              <a:r>
                <a:rPr lang="en-US" dirty="0" smtClean="0"/>
                <a:t>85%</a:t>
              </a:r>
              <a:endParaRPr lang="en-US" dirty="0"/>
            </a:p>
          </p:txBody>
        </p:sp>
        <p:sp>
          <p:nvSpPr>
            <p:cNvPr id="25" name="TextBox 24"/>
            <p:cNvSpPr txBox="1"/>
            <p:nvPr/>
          </p:nvSpPr>
          <p:spPr>
            <a:xfrm>
              <a:off x="4944616" y="3847724"/>
              <a:ext cx="583814" cy="369332"/>
            </a:xfrm>
            <a:prstGeom prst="rect">
              <a:avLst/>
            </a:prstGeom>
            <a:noFill/>
          </p:spPr>
          <p:txBody>
            <a:bodyPr wrap="none" rtlCol="0">
              <a:spAutoFit/>
            </a:bodyPr>
            <a:lstStyle/>
            <a:p>
              <a:pPr algn="ctr"/>
              <a:r>
                <a:rPr lang="en-US" dirty="0" smtClean="0"/>
                <a:t>90%</a:t>
              </a:r>
              <a:endParaRPr lang="en-US" dirty="0"/>
            </a:p>
          </p:txBody>
        </p:sp>
        <p:sp>
          <p:nvSpPr>
            <p:cNvPr id="26" name="TextBox 25"/>
            <p:cNvSpPr txBox="1"/>
            <p:nvPr/>
          </p:nvSpPr>
          <p:spPr>
            <a:xfrm>
              <a:off x="7815808" y="3847724"/>
              <a:ext cx="700834" cy="369332"/>
            </a:xfrm>
            <a:prstGeom prst="rect">
              <a:avLst/>
            </a:prstGeom>
            <a:noFill/>
          </p:spPr>
          <p:txBody>
            <a:bodyPr wrap="none" rtlCol="0">
              <a:spAutoFit/>
            </a:bodyPr>
            <a:lstStyle/>
            <a:p>
              <a:pPr algn="ctr"/>
              <a:r>
                <a:rPr lang="en-US" dirty="0" smtClean="0"/>
                <a:t>100%</a:t>
              </a:r>
              <a:endParaRPr lang="en-US" dirty="0"/>
            </a:p>
          </p:txBody>
        </p:sp>
        <p:cxnSp>
          <p:nvCxnSpPr>
            <p:cNvPr id="27" name="Straight Connector 26"/>
            <p:cNvCxnSpPr/>
            <p:nvPr/>
          </p:nvCxnSpPr>
          <p:spPr>
            <a:xfrm>
              <a:off x="6701376" y="3422210"/>
              <a:ext cx="0" cy="344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09465" y="3847724"/>
              <a:ext cx="583814" cy="369332"/>
            </a:xfrm>
            <a:prstGeom prst="rect">
              <a:avLst/>
            </a:prstGeom>
            <a:noFill/>
          </p:spPr>
          <p:txBody>
            <a:bodyPr wrap="none" rtlCol="0">
              <a:spAutoFit/>
            </a:bodyPr>
            <a:lstStyle/>
            <a:p>
              <a:pPr algn="ctr"/>
              <a:r>
                <a:rPr lang="en-US" dirty="0"/>
                <a:t>9</a:t>
              </a:r>
              <a:r>
                <a:rPr lang="en-US" dirty="0" smtClean="0"/>
                <a:t>5%</a:t>
              </a:r>
              <a:endParaRPr lang="en-US" dirty="0"/>
            </a:p>
          </p:txBody>
        </p:sp>
      </p:grpSp>
      <p:grpSp>
        <p:nvGrpSpPr>
          <p:cNvPr id="39" name="Group 38"/>
          <p:cNvGrpSpPr/>
          <p:nvPr/>
        </p:nvGrpSpPr>
        <p:grpSpPr>
          <a:xfrm>
            <a:off x="5612765" y="1487769"/>
            <a:ext cx="1202573" cy="1707337"/>
            <a:chOff x="5808179" y="3488584"/>
            <a:chExt cx="1202573" cy="1707337"/>
          </a:xfrm>
        </p:grpSpPr>
        <p:pic>
          <p:nvPicPr>
            <p:cNvPr id="33" name="Picture 32"/>
            <p:cNvPicPr>
              <a:picLocks noChangeAspect="1"/>
            </p:cNvPicPr>
            <p:nvPr/>
          </p:nvPicPr>
          <p:blipFill>
            <a:blip r:embed="rId3"/>
            <a:stretch>
              <a:fillRect/>
            </a:stretch>
          </p:blipFill>
          <p:spPr>
            <a:xfrm>
              <a:off x="5934417" y="3770777"/>
              <a:ext cx="950096" cy="1425144"/>
            </a:xfrm>
            <a:prstGeom prst="rect">
              <a:avLst/>
            </a:prstGeom>
            <a:ln>
              <a:noFill/>
            </a:ln>
            <a:effectLst>
              <a:outerShdw blurRad="190500" algn="tl" rotWithShape="0">
                <a:srgbClr val="000000">
                  <a:alpha val="70000"/>
                </a:srgbClr>
              </a:outerShdw>
            </a:effectLst>
          </p:spPr>
        </p:pic>
        <p:sp>
          <p:nvSpPr>
            <p:cNvPr id="34" name="TextBox 33"/>
            <p:cNvSpPr txBox="1"/>
            <p:nvPr/>
          </p:nvSpPr>
          <p:spPr>
            <a:xfrm>
              <a:off x="5808179" y="3488584"/>
              <a:ext cx="1202573" cy="276999"/>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 with MG</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grpSp>
        <p:nvGrpSpPr>
          <p:cNvPr id="45" name="Group 44"/>
          <p:cNvGrpSpPr/>
          <p:nvPr/>
        </p:nvGrpSpPr>
        <p:grpSpPr>
          <a:xfrm>
            <a:off x="1229631" y="4165361"/>
            <a:ext cx="1204226" cy="1309620"/>
            <a:chOff x="1048562" y="4007989"/>
            <a:chExt cx="1204226" cy="1309620"/>
          </a:xfrm>
        </p:grpSpPr>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860" y="4318503"/>
              <a:ext cx="1198928" cy="999106"/>
            </a:xfrm>
            <a:prstGeom prst="rect">
              <a:avLst/>
            </a:prstGeom>
            <a:ln>
              <a:noFill/>
            </a:ln>
            <a:effectLst>
              <a:outerShdw blurRad="190500" algn="tl" rotWithShape="0">
                <a:srgbClr val="000000">
                  <a:alpha val="70000"/>
                </a:srgbClr>
              </a:outerShdw>
            </a:effectLst>
          </p:spPr>
        </p:pic>
        <p:sp>
          <p:nvSpPr>
            <p:cNvPr id="44" name="TextBox 43"/>
            <p:cNvSpPr txBox="1"/>
            <p:nvPr/>
          </p:nvSpPr>
          <p:spPr>
            <a:xfrm>
              <a:off x="1048562" y="4007989"/>
              <a:ext cx="425116" cy="276999"/>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grpSp>
        <p:nvGrpSpPr>
          <p:cNvPr id="47" name="Group 46"/>
          <p:cNvGrpSpPr/>
          <p:nvPr/>
        </p:nvGrpSpPr>
        <p:grpSpPr>
          <a:xfrm>
            <a:off x="2795464" y="1467935"/>
            <a:ext cx="1314428" cy="1727171"/>
            <a:chOff x="4204278" y="3609846"/>
            <a:chExt cx="1314428" cy="1727171"/>
          </a:xfrm>
        </p:grpSpPr>
        <p:sp>
          <p:nvSpPr>
            <p:cNvPr id="36" name="TextBox 35"/>
            <p:cNvSpPr txBox="1"/>
            <p:nvPr/>
          </p:nvSpPr>
          <p:spPr>
            <a:xfrm>
              <a:off x="4204278" y="3609846"/>
              <a:ext cx="825868" cy="276999"/>
            </a:xfrm>
            <a:prstGeom prst="rect">
              <a:avLst/>
            </a:prstGeom>
            <a:noFill/>
          </p:spPr>
          <p:txBody>
            <a:bodyPr wrap="none" rtlCol="0">
              <a:spAutoFit/>
            </a:bodyPr>
            <a:lstStyle/>
            <a:p>
              <a:pPr algn="ctr"/>
              <a:r>
                <a:rPr lang="en-US" sz="1200" dirty="0" err="1"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MG|make</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l="23132" r="23132"/>
            <a:stretch/>
          </p:blipFill>
          <p:spPr>
            <a:xfrm>
              <a:off x="4258456" y="3929849"/>
              <a:ext cx="1260250" cy="1407168"/>
            </a:xfrm>
            <a:prstGeom prst="rect">
              <a:avLst/>
            </a:prstGeom>
            <a:ln>
              <a:noFill/>
            </a:ln>
            <a:effectLst>
              <a:outerShdw blurRad="190500" algn="tl" rotWithShape="0">
                <a:srgbClr val="000000">
                  <a:alpha val="70000"/>
                </a:srgbClr>
              </a:outerShdw>
            </a:effectLst>
          </p:spPr>
        </p:pic>
      </p:grpSp>
      <p:grpSp>
        <p:nvGrpSpPr>
          <p:cNvPr id="49" name="Group 48"/>
          <p:cNvGrpSpPr/>
          <p:nvPr/>
        </p:nvGrpSpPr>
        <p:grpSpPr>
          <a:xfrm>
            <a:off x="4288581" y="4196064"/>
            <a:ext cx="1195057" cy="1278917"/>
            <a:chOff x="4504099" y="4700548"/>
            <a:chExt cx="1195057" cy="1278917"/>
          </a:xfrm>
        </p:grpSpPr>
        <p:pic>
          <p:nvPicPr>
            <p:cNvPr id="35" name="Picture 34"/>
            <p:cNvPicPr>
              <a:picLocks noChangeAspect="1"/>
            </p:cNvPicPr>
            <p:nvPr/>
          </p:nvPicPr>
          <p:blipFill rotWithShape="1">
            <a:blip r:embed="rId6"/>
            <a:srcRect l="20482"/>
            <a:stretch/>
          </p:blipFill>
          <p:spPr>
            <a:xfrm>
              <a:off x="4504099" y="4977547"/>
              <a:ext cx="1195057" cy="1001918"/>
            </a:xfrm>
            <a:prstGeom prst="rect">
              <a:avLst/>
            </a:prstGeom>
            <a:ln>
              <a:noFill/>
            </a:ln>
            <a:effectLst>
              <a:outerShdw blurRad="190500" algn="tl" rotWithShape="0">
                <a:srgbClr val="000000">
                  <a:alpha val="70000"/>
                </a:srgbClr>
              </a:outerShdw>
            </a:effectLst>
          </p:spPr>
        </p:pic>
        <p:sp>
          <p:nvSpPr>
            <p:cNvPr id="48" name="TextBox 47"/>
            <p:cNvSpPr txBox="1"/>
            <p:nvPr/>
          </p:nvSpPr>
          <p:spPr>
            <a:xfrm>
              <a:off x="4511641" y="4700548"/>
              <a:ext cx="551753" cy="276999"/>
            </a:xfrm>
            <a:prstGeom prst="rect">
              <a:avLst/>
            </a:prstGeom>
            <a:noFill/>
          </p:spPr>
          <p:txBody>
            <a:bodyPr wrap="none" rtlCol="0">
              <a:spAutoFit/>
            </a:bodyPr>
            <a:lstStyle/>
            <a:p>
              <a:pPr algn="ctr"/>
              <a:r>
                <a:rPr lang="en-US" sz="1200"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Make</a:t>
              </a:r>
              <a:endParaRPr lang="en-US" sz="12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grpSp>
      <p:sp>
        <p:nvSpPr>
          <p:cNvPr id="31" name="Content Placeholder 2"/>
          <p:cNvSpPr txBox="1">
            <a:spLocks/>
          </p:cNvSpPr>
          <p:nvPr/>
        </p:nvSpPr>
        <p:spPr>
          <a:xfrm>
            <a:off x="165652" y="5735721"/>
            <a:ext cx="8812696" cy="769441"/>
          </a:xfrm>
          <a:prstGeom prst="rect">
            <a:avLst/>
          </a:prstGeom>
        </p:spPr>
        <p:txBody>
          <a:bodyPr vert="horz" lIns="91440" tIns="45720" rIns="91440" bIns="45720" rtlCol="0">
            <a:spAutoFit/>
          </a:bodyPr>
          <a:lstStyle>
            <a:lvl1pPr marL="225425" indent="-225425" algn="l" defTabSz="914400" rtl="0" eaLnBrk="1" latinLnBrk="0" hangingPunct="1">
              <a:spcBef>
                <a:spcPct val="20000"/>
              </a:spcBef>
              <a:buClr>
                <a:schemeClr val="accent3"/>
              </a:buClr>
              <a:buFont typeface="Arial" pitchFamily="34" charset="0"/>
              <a:buChar char="•"/>
              <a:defRPr sz="2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623888" indent="-285750" algn="l" defTabSz="914400" rtl="0" eaLnBrk="1" latinLnBrk="0" hangingPunct="1">
              <a:spcBef>
                <a:spcPct val="20000"/>
              </a:spcBef>
              <a:buClr>
                <a:schemeClr val="accent4"/>
              </a:buClr>
              <a:buFont typeface="Arial" pitchFamily="34" charset="0"/>
              <a:buChar char="–"/>
              <a:defRPr sz="24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862013" indent="-225425" algn="l" defTabSz="914400" rtl="0" eaLnBrk="1" latinLnBrk="0" hangingPunct="1">
              <a:spcBef>
                <a:spcPct val="20000"/>
              </a:spcBef>
              <a:buClr>
                <a:srgbClr val="0070C0"/>
              </a:buClr>
              <a:buFont typeface="Calibri" pitchFamily="34" charset="0"/>
              <a:buChar char="»"/>
              <a:tabLst/>
              <a:defRPr sz="20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136650" indent="-228600" algn="l" defTabSz="914400" rtl="0" eaLnBrk="1" latinLnBrk="0" hangingPunct="1">
              <a:spcBef>
                <a:spcPct val="20000"/>
              </a:spcBef>
              <a:buFont typeface="+mj-lt"/>
              <a:buAutoNum type="arabi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1431925" indent="-279400" algn="l" defTabSz="914400" rtl="0" eaLnBrk="1" latinLnBrk="0" hangingPunct="1">
              <a:spcBef>
                <a:spcPct val="20000"/>
              </a:spcBef>
              <a:buFont typeface="+mj-lt"/>
              <a:buAutoNum type="alphaUcPeriod"/>
              <a:defRPr sz="1800" kern="1200" cap="small" baseline="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60325">
              <a:buFont typeface="Arial" pitchFamily="34" charset="0"/>
              <a:buNone/>
            </a:pPr>
            <a:r>
              <a:rPr lang="en-US" sz="4400" b="1" dirty="0" smtClean="0">
                <a:solidFill>
                  <a:schemeClr val="tx2"/>
                </a:solidFill>
              </a:rPr>
              <a:t>Bayes in Action</a:t>
            </a:r>
          </a:p>
        </p:txBody>
      </p:sp>
      <p:cxnSp>
        <p:nvCxnSpPr>
          <p:cNvPr id="38" name="Straight Connector 37"/>
          <p:cNvCxnSpPr>
            <a:stCxn id="43" idx="0"/>
          </p:cNvCxnSpPr>
          <p:nvPr/>
        </p:nvCxnSpPr>
        <p:spPr>
          <a:xfrm flipV="1">
            <a:off x="1834393" y="3594225"/>
            <a:ext cx="178522" cy="881650"/>
          </a:xfrm>
          <a:prstGeom prst="line">
            <a:avLst/>
          </a:prstGeom>
          <a:ln w="381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773261" y="3172403"/>
            <a:ext cx="569387" cy="338554"/>
          </a:xfrm>
          <a:prstGeom prst="rect">
            <a:avLst/>
          </a:prstGeom>
          <a:noFill/>
        </p:spPr>
        <p:txBody>
          <a:bodyPr wrap="none" rtlCol="0">
            <a:spAutoFit/>
          </a:bodyPr>
          <a:lstStyle/>
          <a:p>
            <a:pPr algn="ctr"/>
            <a:r>
              <a:rPr lang="en-US" sz="1600" b="1" dirty="0" smtClean="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79%</a:t>
            </a:r>
            <a:endParaRPr lang="en-US" sz="1600" b="1" dirty="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cxnSp>
        <p:nvCxnSpPr>
          <p:cNvPr id="41" name="Straight Connector 40"/>
          <p:cNvCxnSpPr>
            <a:stCxn id="33" idx="2"/>
          </p:cNvCxnSpPr>
          <p:nvPr/>
        </p:nvCxnSpPr>
        <p:spPr>
          <a:xfrm>
            <a:off x="6214051" y="3195106"/>
            <a:ext cx="181304" cy="399119"/>
          </a:xfrm>
          <a:prstGeom prst="line">
            <a:avLst/>
          </a:prstGeom>
          <a:ln w="381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944554" y="3656832"/>
            <a:ext cx="579006" cy="338554"/>
          </a:xfrm>
          <a:prstGeom prst="rect">
            <a:avLst/>
          </a:prstGeom>
          <a:noFill/>
        </p:spPr>
        <p:txBody>
          <a:bodyPr wrap="none" rtlCol="0">
            <a:spAutoFit/>
          </a:bodyPr>
          <a:lstStyle/>
          <a:p>
            <a:pPr algn="ctr"/>
            <a:r>
              <a:rPr lang="en-US" sz="1600"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94%</a:t>
            </a:r>
            <a:endParaRPr lang="en-US" sz="1600"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cxnSp>
        <p:nvCxnSpPr>
          <p:cNvPr id="50" name="Straight Connector 49"/>
          <p:cNvCxnSpPr>
            <a:stCxn id="35" idx="0"/>
          </p:cNvCxnSpPr>
          <p:nvPr/>
        </p:nvCxnSpPr>
        <p:spPr>
          <a:xfrm flipV="1">
            <a:off x="4886110" y="3594225"/>
            <a:ext cx="345202" cy="878838"/>
          </a:xfrm>
          <a:prstGeom prst="line">
            <a:avLst/>
          </a:prstGeom>
          <a:ln w="381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964696" y="3122563"/>
            <a:ext cx="574196" cy="338554"/>
          </a:xfrm>
          <a:prstGeom prst="rect">
            <a:avLst/>
          </a:prstGeom>
          <a:noFill/>
        </p:spPr>
        <p:txBody>
          <a:bodyPr wrap="none" rtlCol="0">
            <a:spAutoFit/>
          </a:bodyPr>
          <a:lstStyle/>
          <a:p>
            <a:pPr algn="ctr"/>
            <a:r>
              <a:rPr lang="en-US" sz="1600" b="1" dirty="0" smtClean="0">
                <a:solidFill>
                  <a:schemeClr val="accent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90%</a:t>
            </a:r>
            <a:endParaRPr lang="en-US" sz="1600" b="1" dirty="0">
              <a:solidFill>
                <a:schemeClr val="accent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cxnSp>
        <p:nvCxnSpPr>
          <p:cNvPr id="55" name="Straight Connector 54"/>
          <p:cNvCxnSpPr>
            <a:stCxn id="46" idx="2"/>
          </p:cNvCxnSpPr>
          <p:nvPr/>
        </p:nvCxnSpPr>
        <p:spPr>
          <a:xfrm flipH="1">
            <a:off x="2906162" y="3195106"/>
            <a:ext cx="573605" cy="399120"/>
          </a:xfrm>
          <a:prstGeom prst="line">
            <a:avLst/>
          </a:prstGeom>
          <a:ln w="381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617653" y="3656832"/>
            <a:ext cx="574196" cy="338554"/>
          </a:xfrm>
          <a:prstGeom prst="rect">
            <a:avLst/>
          </a:prstGeom>
          <a:noFill/>
        </p:spPr>
        <p:txBody>
          <a:bodyPr wrap="none" rtlCol="0">
            <a:spAutoFit/>
          </a:bodyPr>
          <a:lstStyle/>
          <a:p>
            <a:pPr algn="ctr"/>
            <a:r>
              <a:rPr lang="en-US" sz="1600"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82%</a:t>
            </a:r>
            <a:endParaRPr lang="en-US" sz="1600"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4" name="TextBox 13"/>
          <p:cNvSpPr txBox="1"/>
          <p:nvPr/>
        </p:nvSpPr>
        <p:spPr>
          <a:xfrm>
            <a:off x="2463579" y="4417608"/>
            <a:ext cx="663771" cy="369332"/>
          </a:xfrm>
          <a:prstGeom prst="rect">
            <a:avLst/>
          </a:prstGeom>
          <a:noFill/>
        </p:spPr>
        <p:txBody>
          <a:bodyPr wrap="none" rtlCol="0">
            <a:spAutoFit/>
          </a:bodyPr>
          <a:lstStyle/>
          <a:p>
            <a:r>
              <a:rPr lang="en-US" b="1" dirty="0" smtClean="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Prior</a:t>
            </a:r>
            <a:endParaRPr lang="en-US" b="1" dirty="0">
              <a:solidFill>
                <a:schemeClr val="accent3"/>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7" name="TextBox 56"/>
          <p:cNvSpPr txBox="1"/>
          <p:nvPr/>
        </p:nvSpPr>
        <p:spPr>
          <a:xfrm>
            <a:off x="6701372" y="1733743"/>
            <a:ext cx="1213794" cy="369332"/>
          </a:xfrm>
          <a:prstGeom prst="rect">
            <a:avLst/>
          </a:prstGeom>
          <a:noFill/>
        </p:spPr>
        <p:txBody>
          <a:bodyPr wrap="none" rtlCol="0">
            <a:spAutoFit/>
          </a:bodyPr>
          <a:lstStyle/>
          <a:p>
            <a:r>
              <a:rPr lang="en-US" b="1" dirty="0" smtClean="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Likelihood</a:t>
            </a:r>
            <a:endParaRPr lang="en-US" b="1" dirty="0">
              <a:solidFill>
                <a:schemeClr val="accent6"/>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8" name="TextBox 57"/>
          <p:cNvSpPr txBox="1"/>
          <p:nvPr/>
        </p:nvSpPr>
        <p:spPr>
          <a:xfrm>
            <a:off x="5528430" y="4465444"/>
            <a:ext cx="2171428" cy="369332"/>
          </a:xfrm>
          <a:prstGeom prst="rect">
            <a:avLst/>
          </a:prstGeom>
          <a:noFill/>
        </p:spPr>
        <p:txBody>
          <a:bodyPr wrap="none" rtlCol="0">
            <a:spAutoFit/>
          </a:bodyPr>
          <a:lstStyle/>
          <a:p>
            <a:r>
              <a:rPr lang="en-US" b="1" dirty="0" smtClean="0">
                <a:solidFill>
                  <a:schemeClr val="accent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Marginal likelihood</a:t>
            </a:r>
            <a:endParaRPr lang="en-US" b="1" dirty="0">
              <a:solidFill>
                <a:schemeClr val="accent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59" name="TextBox 58"/>
          <p:cNvSpPr txBox="1"/>
          <p:nvPr/>
        </p:nvSpPr>
        <p:spPr>
          <a:xfrm>
            <a:off x="4109892" y="1785664"/>
            <a:ext cx="1088568" cy="369332"/>
          </a:xfrm>
          <a:prstGeom prst="rect">
            <a:avLst/>
          </a:prstGeom>
          <a:noFill/>
        </p:spPr>
        <p:txBody>
          <a:bodyPr wrap="none" rtlCol="0">
            <a:spAutoFit/>
          </a:bodyPr>
          <a:lstStyle/>
          <a:p>
            <a:r>
              <a:rPr lang="en-US" b="1" dirty="0" smtClean="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rPr>
              <a:t>Posterior</a:t>
            </a:r>
            <a:endParaRPr lang="en-US" b="1" dirty="0">
              <a:solidFill>
                <a:schemeClr val="tx2"/>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
        <p:nvSpPr>
          <p:cNvPr id="15" name="TextBox 14"/>
          <p:cNvSpPr txBox="1"/>
          <p:nvPr/>
        </p:nvSpPr>
        <p:spPr>
          <a:xfrm>
            <a:off x="385595" y="1747215"/>
            <a:ext cx="2363991" cy="1200329"/>
          </a:xfrm>
          <a:prstGeom prst="rect">
            <a:avLst/>
          </a:prstGeom>
          <a:noFill/>
        </p:spPr>
        <p:txBody>
          <a:bodyPr wrap="square" rtlCol="0">
            <a:spAutoFit/>
          </a:bodyPr>
          <a:lstStyle/>
          <a:p>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Posterior is our </a:t>
            </a:r>
            <a:r>
              <a:rPr lang="en-US" i="1" u="sng"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best guess</a:t>
            </a:r>
            <a:r>
              <a:rPr lang="en-US" i="1"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en-US" dirty="0" smtClean="0">
                <a:latin typeface="Malgun Gothic Semilight" panose="020B0502040204020203" pitchFamily="34" charset="-128"/>
                <a:ea typeface="Malgun Gothic Semilight" panose="020B0502040204020203" pitchFamily="34" charset="-128"/>
                <a:cs typeface="Malgun Gothic Semilight" panose="020B0502040204020203" pitchFamily="34" charset="-128"/>
              </a:rPr>
              <a:t>informed by previous and current observations</a:t>
            </a:r>
            <a:endParaRPr lang="en-US"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3126036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500"/>
                                        <p:tgtEl>
                                          <p:spTgt spid="3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up)">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down)">
                                      <p:cBhvr>
                                        <p:cTn id="44" dur="500"/>
                                        <p:tgtEl>
                                          <p:spTgt spid="50"/>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up)">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54" grpId="0"/>
      <p:bldP spid="56" grpId="0"/>
      <p:bldP spid="14" grpId="0"/>
      <p:bldP spid="57" grpId="0"/>
      <p:bldP spid="58" grpId="0"/>
      <p:bldP spid="59" grpId="0"/>
    </p:bldLst>
  </p:timing>
</p:sld>
</file>

<file path=ppt/theme/theme1.xml><?xml version="1.0" encoding="utf-8"?>
<a:theme xmlns:a="http://schemas.openxmlformats.org/drawingml/2006/main" name="UMD_conferencePresentation3">
  <a:themeElements>
    <a:clrScheme name="UMD">
      <a:dk1>
        <a:srgbClr val="000000"/>
      </a:dk1>
      <a:lt1>
        <a:srgbClr val="FFFFFF"/>
      </a:lt1>
      <a:dk2>
        <a:srgbClr val="C8102E"/>
      </a:dk2>
      <a:lt2>
        <a:srgbClr val="FFCD00"/>
      </a:lt2>
      <a:accent1>
        <a:srgbClr val="FFCD00"/>
      </a:accent1>
      <a:accent2>
        <a:srgbClr val="49182D"/>
      </a:accent2>
      <a:accent3>
        <a:srgbClr val="B4CC95"/>
      </a:accent3>
      <a:accent4>
        <a:srgbClr val="C8B18B"/>
      </a:accent4>
      <a:accent5>
        <a:srgbClr val="95A0A9"/>
      </a:accent5>
      <a:accent6>
        <a:srgbClr val="5D87A1"/>
      </a:accent6>
      <a:hlink>
        <a:srgbClr val="38939B"/>
      </a:hlink>
      <a:folHlink>
        <a:srgbClr val="5A214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MD_conferencePresentation3" id="{9AF0791E-77B8-4EF0-A074-47E174F6C9BA}" vid="{9C9C2B51-220A-41FE-8B9B-B3C9E7285D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UMD_conferencePresentation3</Template>
  <TotalTime>1057</TotalTime>
  <Words>2874</Words>
  <Application>Microsoft Office PowerPoint</Application>
  <PresentationFormat>On-screen Show (4:3)</PresentationFormat>
  <Paragraphs>585</Paragraphs>
  <Slides>40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Malgun Gothic</vt:lpstr>
      <vt:lpstr>Malgun Gothic Semilight</vt:lpstr>
      <vt:lpstr>Arial</vt:lpstr>
      <vt:lpstr>Calibri</vt:lpstr>
      <vt:lpstr>Californian FB</vt:lpstr>
      <vt:lpstr>Cambria Math</vt:lpstr>
      <vt:lpstr>Candara</vt:lpstr>
      <vt:lpstr>Times New Roman</vt:lpstr>
      <vt:lpstr>Wingdings</vt:lpstr>
      <vt:lpstr>UMD_conferencePresentation3</vt:lpstr>
      <vt:lpstr>You know I’m all about that Bayes  a (relatively) gentle  introduction to  Bayesian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Maryland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Andrew Grand</dc:creator>
  <cp:lastModifiedBy>James Grand</cp:lastModifiedBy>
  <cp:revision>96</cp:revision>
  <dcterms:created xsi:type="dcterms:W3CDTF">2019-10-04T13:29:31Z</dcterms:created>
  <dcterms:modified xsi:type="dcterms:W3CDTF">2019-10-14T03:20:28Z</dcterms:modified>
</cp:coreProperties>
</file>